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1" r:id="rId8"/>
    <p:sldId id="262" r:id="rId9"/>
    <p:sldId id="263" r:id="rId10"/>
    <p:sldId id="264" r:id="rId11"/>
    <p:sldId id="267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24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708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bg-BG" smtClean="0"/>
              <a:t>Щракнете, за да редактирате стила на подзаглавието в образеца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на сек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bg-BG" smtClean="0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лавие и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ичка с им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ичка с име на цита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или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>
          <a:xfrm>
            <a:off x="1046930" y="349472"/>
            <a:ext cx="6701052" cy="1065188"/>
          </a:xfrm>
        </p:spPr>
        <p:txBody>
          <a:bodyPr>
            <a:normAutofit fontScale="90000"/>
          </a:bodyPr>
          <a:lstStyle/>
          <a:p>
            <a:r>
              <a:rPr lang="bg-BG" dirty="0" smtClean="0"/>
              <a:t/>
            </a:r>
            <a:br>
              <a:rPr lang="bg-BG" dirty="0" smtClean="0"/>
            </a:br>
            <a:r>
              <a:rPr lang="bg-BG" dirty="0"/>
              <a:t/>
            </a:r>
            <a:br>
              <a:rPr lang="bg-BG" dirty="0"/>
            </a:br>
            <a:r>
              <a:rPr lang="bg-BG" dirty="0" smtClean="0"/>
              <a:t/>
            </a:r>
            <a:br>
              <a:rPr lang="bg-BG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9 May - Europe Day </a:t>
            </a:r>
            <a:endParaRPr lang="bg-BG" dirty="0"/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>
          <a:xfrm>
            <a:off x="6755642" y="5821764"/>
            <a:ext cx="5213447" cy="449714"/>
          </a:xfrm>
        </p:spPr>
        <p:txBody>
          <a:bodyPr>
            <a:normAutofit/>
          </a:bodyPr>
          <a:lstStyle/>
          <a:p>
            <a:r>
              <a:rPr lang="en-US" sz="2000" dirty="0" smtClean="0">
                <a:solidFill>
                  <a:schemeClr val="tx1"/>
                </a:solidFill>
              </a:rPr>
              <a:t>Prepared </a:t>
            </a:r>
            <a:r>
              <a:rPr lang="en-US" sz="2000" dirty="0">
                <a:solidFill>
                  <a:schemeClr val="tx1"/>
                </a:solidFill>
              </a:rPr>
              <a:t>by: Magdalena </a:t>
            </a:r>
            <a:r>
              <a:rPr lang="en-US" sz="2000" dirty="0" err="1">
                <a:solidFill>
                  <a:schemeClr val="tx1"/>
                </a:solidFill>
              </a:rPr>
              <a:t>Filcheva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smtClean="0">
                <a:solidFill>
                  <a:schemeClr val="tx1"/>
                </a:solidFill>
              </a:rPr>
              <a:t>6d</a:t>
            </a:r>
            <a:endParaRPr lang="bg-BG" sz="2000" dirty="0">
              <a:solidFill>
                <a:schemeClr val="tx1"/>
              </a:solidFill>
            </a:endParaRPr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029" y="2000403"/>
            <a:ext cx="4881953" cy="32546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107728"/>
            <a:ext cx="65" cy="241744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g-BG" altLang="bg-BG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716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авоъгълник 2"/>
          <p:cNvSpPr/>
          <p:nvPr/>
        </p:nvSpPr>
        <p:spPr>
          <a:xfrm>
            <a:off x="7165075" y="3631189"/>
            <a:ext cx="3912358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dirty="0"/>
              <a:t> 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May 9, in addition to being Europe Day, is also known as Schuman Day, commemorating the Schuman Declaration of French Minister Robert Schuman.</a:t>
            </a:r>
            <a:endParaRPr lang="bg-BG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681" y="486843"/>
            <a:ext cx="5253852" cy="2942157"/>
          </a:xfrm>
          <a:prstGeom prst="rect">
            <a:avLst/>
          </a:prstGeom>
          <a:ln>
            <a:noFill/>
          </a:ln>
          <a:effectLst>
            <a:softEdge rad="139700"/>
          </a:effectLst>
        </p:spPr>
      </p:pic>
      <p:pic>
        <p:nvPicPr>
          <p:cNvPr id="5" name="Картина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2970" y="2504078"/>
            <a:ext cx="4727054" cy="3545291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  <p:sp>
        <p:nvSpPr>
          <p:cNvPr id="7" name="Правоъгълник 6"/>
          <p:cNvSpPr/>
          <p:nvPr/>
        </p:nvSpPr>
        <p:spPr>
          <a:xfrm>
            <a:off x="2515736" y="265079"/>
            <a:ext cx="2187814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/>
              <a:t/>
            </a:r>
            <a:br>
              <a:rPr lang="en-US" dirty="0"/>
            </a:br>
            <a:r>
              <a:rPr lang="en-US" sz="2000" dirty="0">
                <a:solidFill>
                  <a:srgbClr val="222222"/>
                </a:solidFill>
                <a:latin typeface="arial" panose="020B0604020202020204" pitchFamily="34" charset="0"/>
              </a:rPr>
              <a:t>Europe Day is dedicated to peace and unification in Europe.</a:t>
            </a:r>
            <a:endParaRPr lang="bg-BG" sz="2000" dirty="0"/>
          </a:p>
        </p:txBody>
      </p:sp>
      <p:pic>
        <p:nvPicPr>
          <p:cNvPr id="8" name="Ode to Joy (Ода на радостта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32191" y="6248400"/>
            <a:ext cx="609600" cy="609600"/>
          </a:xfrm>
          <a:prstGeom prst="rect">
            <a:avLst/>
          </a:prstGeom>
        </p:spPr>
      </p:pic>
      <p:pic>
        <p:nvPicPr>
          <p:cNvPr id="9" name="Ode to Joy (Ода на радостта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32191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661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9697">
                <p:cTn id="4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6061" numSld="999" showWhenStopped="0">
                <p:cTn id="4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авоъгълник 1"/>
          <p:cNvSpPr/>
          <p:nvPr/>
        </p:nvSpPr>
        <p:spPr>
          <a:xfrm>
            <a:off x="1281361" y="1718582"/>
            <a:ext cx="3138985" cy="3368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bg-BG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his speech on 9 May 1950 in Paris, Robert Schumann (French Foreign Minister at the time) shared his idea of ​​a new form of political cooperation in Europe that would make war between the peoples of Europe impossible.</a:t>
            </a:r>
            <a:endParaRPr lang="bg-BG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авоъгълник 2"/>
          <p:cNvSpPr/>
          <p:nvPr/>
        </p:nvSpPr>
        <p:spPr>
          <a:xfrm>
            <a:off x="2333767" y="4168530"/>
            <a:ext cx="3275463" cy="4050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bg-BG" sz="2000" dirty="0" smtClean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bg-BG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Картина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1666" y="502171"/>
            <a:ext cx="5130960" cy="37796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Картина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8685" y="3634503"/>
            <a:ext cx="4052759" cy="26969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45631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авоъгълник 1"/>
          <p:cNvSpPr/>
          <p:nvPr/>
        </p:nvSpPr>
        <p:spPr>
          <a:xfrm>
            <a:off x="1562312" y="570997"/>
            <a:ext cx="2711356" cy="2397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bg-BG" sz="2000" dirty="0" smtClean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His idea was to create a European institution to unite and manage the production of French and West German coal and steel.</a:t>
            </a:r>
            <a:endParaRPr lang="bg-BG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авоъгълник 2"/>
          <p:cNvSpPr/>
          <p:nvPr/>
        </p:nvSpPr>
        <p:spPr>
          <a:xfrm>
            <a:off x="8134065" y="3277412"/>
            <a:ext cx="3193577" cy="2702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Only a year later, the contract for the establishment of such an institution was signed. Schuman's proposal is considered the beginning of what we now call the European Union.</a:t>
            </a:r>
            <a:endParaRPr lang="bg-BG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8384" y="1769787"/>
            <a:ext cx="3064278" cy="4604789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253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авоъгълник 1"/>
          <p:cNvSpPr/>
          <p:nvPr/>
        </p:nvSpPr>
        <p:spPr>
          <a:xfrm flipH="1">
            <a:off x="2019868" y="819243"/>
            <a:ext cx="2934269" cy="2380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European Union Day celebrates the day on which the creation of the EU's precursor - the European Coal and Steel Community - was proposed in 1950.</a:t>
            </a:r>
            <a:endParaRPr lang="bg-BG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0909" y="518900"/>
            <a:ext cx="5035642" cy="26813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Картина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767" y="3942934"/>
            <a:ext cx="3289111" cy="20877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авоъгълник 5"/>
          <p:cNvSpPr/>
          <p:nvPr/>
        </p:nvSpPr>
        <p:spPr>
          <a:xfrm>
            <a:off x="7053524" y="4125652"/>
            <a:ext cx="2670412" cy="1722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Europe Day is one of the European symbols that promote unity among Europeans.</a:t>
            </a:r>
            <a:endParaRPr lang="bg-BG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756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авоъгълник 1"/>
          <p:cNvSpPr/>
          <p:nvPr/>
        </p:nvSpPr>
        <p:spPr>
          <a:xfrm>
            <a:off x="1746915" y="513332"/>
            <a:ext cx="2975211" cy="38008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US" sz="2000" dirty="0">
              <a:solidFill>
                <a:srgbClr val="202122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1985, the Heads of State of the European Union, at their meeting in Milan, decided to celebrate May 9 as Europe Day. From then until today, May 9 symbolizes the pursuit of unity, peace and prosperity in Europe.</a:t>
            </a:r>
            <a:endParaRPr lang="bg-BG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Картина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6129" y="577746"/>
            <a:ext cx="5949794" cy="37364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авоъгълник 3"/>
          <p:cNvSpPr/>
          <p:nvPr/>
        </p:nvSpPr>
        <p:spPr>
          <a:xfrm>
            <a:off x="4899547" y="4960099"/>
            <a:ext cx="6546376" cy="1409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date became a symbol of a united Europe along with the blue flag with golden stars, the Ode to the Joy of Beethoven's Ninth Symphony written by Friedrich Schiller and the single currency (the euro).</a:t>
            </a:r>
            <a:endParaRPr lang="bg-BG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55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авоъгълник 1"/>
          <p:cNvSpPr/>
          <p:nvPr/>
        </p:nvSpPr>
        <p:spPr>
          <a:xfrm>
            <a:off x="1751179" y="944145"/>
            <a:ext cx="3721289" cy="1409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May 9 coincides with the eve of Germany's invasion of the Netherlands, Belgium and France.</a:t>
            </a:r>
            <a:endParaRPr lang="bg-BG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авоъгълник 2"/>
          <p:cNvSpPr/>
          <p:nvPr/>
        </p:nvSpPr>
        <p:spPr>
          <a:xfrm>
            <a:off x="6933062" y="2493744"/>
            <a:ext cx="3684896" cy="37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bg-BG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623" y="3182253"/>
            <a:ext cx="3898318" cy="2999878"/>
          </a:xfrm>
          <a:prstGeom prst="rect">
            <a:avLst/>
          </a:prstGeom>
          <a:ln>
            <a:noFill/>
          </a:ln>
          <a:effectLst>
            <a:softEdge rad="139700"/>
          </a:effectLst>
        </p:spPr>
      </p:pic>
      <p:pic>
        <p:nvPicPr>
          <p:cNvPr id="6" name="Картина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6475" y="212314"/>
            <a:ext cx="4654030" cy="2606257"/>
          </a:xfrm>
          <a:prstGeom prst="rect">
            <a:avLst/>
          </a:prstGeom>
          <a:ln>
            <a:noFill/>
          </a:ln>
          <a:effectLst>
            <a:softEdge rad="101600"/>
          </a:effectLst>
        </p:spPr>
      </p:pic>
      <p:sp>
        <p:nvSpPr>
          <p:cNvPr id="7" name="Правоъгълник 6"/>
          <p:cNvSpPr/>
          <p:nvPr/>
        </p:nvSpPr>
        <p:spPr>
          <a:xfrm>
            <a:off x="4115278" y="2769641"/>
            <a:ext cx="425838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May 9 also coincides with Victory Day, the end of World War II in Europe, celebrated in the former Soviet Union and the Russian Federation.</a:t>
            </a:r>
            <a:endParaRPr lang="bg-BG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авоъгълник 7"/>
          <p:cNvSpPr/>
          <p:nvPr/>
        </p:nvSpPr>
        <p:spPr>
          <a:xfrm>
            <a:off x="6748213" y="4543693"/>
            <a:ext cx="4922292" cy="14956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US" sz="2000" dirty="0">
              <a:solidFill>
                <a:srgbClr val="202122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 May 9, 1945, the Wehrmacht Chief of Staff, Field Marshal </a:t>
            </a:r>
            <a:r>
              <a:rPr lang="en-US" sz="2000" dirty="0" err="1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Kaitel</a:t>
            </a: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signed the German surrender with the USSR.</a:t>
            </a:r>
            <a:r>
              <a:rPr lang="bg-BG" sz="2000" dirty="0" smtClean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bg-BG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4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авоъгълник 1"/>
          <p:cNvSpPr/>
          <p:nvPr/>
        </p:nvSpPr>
        <p:spPr>
          <a:xfrm>
            <a:off x="2129051" y="748352"/>
            <a:ext cx="2688609" cy="1393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Western Europe, the day of victory over fascism is celebrated on 8 May.</a:t>
            </a:r>
            <a:endParaRPr lang="bg-BG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51261"/>
            <a:ext cx="5741156" cy="35207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Картина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665" y="2790202"/>
            <a:ext cx="4999491" cy="3744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авоъгълник 5"/>
          <p:cNvSpPr/>
          <p:nvPr/>
        </p:nvSpPr>
        <p:spPr>
          <a:xfrm>
            <a:off x="5918578" y="4277713"/>
            <a:ext cx="6096000" cy="1722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reason for the difference in date is the difference in time of day - late on the evening of May 8, Winston Churchill and Harry Truman declare the end of the war in Europe (early hours of May 9, Moscow time).</a:t>
            </a:r>
            <a:endParaRPr lang="bg-BG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0589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авоъгълник 2"/>
          <p:cNvSpPr/>
          <p:nvPr/>
        </p:nvSpPr>
        <p:spPr>
          <a:xfrm>
            <a:off x="6628014" y="394444"/>
            <a:ext cx="5245289" cy="2146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US" sz="2000" dirty="0">
              <a:solidFill>
                <a:srgbClr val="202122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May 9 is celebrated in various forms in most EU member states and EU candidate countries, such as Turkey. Europe Day is an occasion for festive events in many European countries.</a:t>
            </a:r>
            <a:endParaRPr lang="bg-BG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926" y="394444"/>
            <a:ext cx="3424701" cy="2461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Картина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6962" y="3717340"/>
            <a:ext cx="4007394" cy="26667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авоъгълник 6"/>
          <p:cNvSpPr/>
          <p:nvPr/>
        </p:nvSpPr>
        <p:spPr>
          <a:xfrm>
            <a:off x="3210636" y="2921168"/>
            <a:ext cx="458109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This is another way for people from different nations to feel united Europeans.</a:t>
            </a:r>
            <a:endParaRPr lang="bg-BG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авоъгълник 7"/>
          <p:cNvSpPr/>
          <p:nvPr/>
        </p:nvSpPr>
        <p:spPr>
          <a:xfrm>
            <a:off x="1084997" y="4645141"/>
            <a:ext cx="4715301" cy="1409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bg-BG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Due to the political nature of this day, it is used as an opportunity to inform people about the EU and to speak in support of European integration.</a:t>
            </a:r>
            <a:endParaRPr lang="bg-BG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6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авоъгълник 1"/>
          <p:cNvSpPr/>
          <p:nvPr/>
        </p:nvSpPr>
        <p:spPr>
          <a:xfrm>
            <a:off x="7069399" y="760708"/>
            <a:ext cx="3862316" cy="18249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US" sz="2000" dirty="0">
              <a:solidFill>
                <a:srgbClr val="202122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Bulgaria, it was proclaimed by Council of Ministers Decree 54 of March 29, 2005 to mark May 9 - Europe Day.</a:t>
            </a:r>
            <a:endParaRPr lang="bg-BG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авоъгълник 3"/>
          <p:cNvSpPr/>
          <p:nvPr/>
        </p:nvSpPr>
        <p:spPr>
          <a:xfrm>
            <a:off x="1947081" y="3429000"/>
            <a:ext cx="4148919" cy="2812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US" sz="2000" dirty="0">
              <a:solidFill>
                <a:srgbClr val="202122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this way, two significant moments in the history of the continent are united in the hearts of the people - the victory over fascism, born in united efforts and deeply suffered, and the pursuit of prosperity and peace.</a:t>
            </a:r>
            <a:endParaRPr lang="bg-BG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Картина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9165" y="3524534"/>
            <a:ext cx="4489830" cy="2976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Картина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0693" y="579021"/>
            <a:ext cx="4489328" cy="25224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48626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авоъгълник 1"/>
          <p:cNvSpPr/>
          <p:nvPr/>
        </p:nvSpPr>
        <p:spPr>
          <a:xfrm>
            <a:off x="5140007" y="1796692"/>
            <a:ext cx="2329218" cy="2380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Each country that has democratically joined the European Union upholds its core values ​​- peace and solidarity.</a:t>
            </a:r>
            <a:endParaRPr lang="bg-BG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Картина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311" y="468044"/>
            <a:ext cx="4306488" cy="29609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Картина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4" y="3429000"/>
            <a:ext cx="4362258" cy="30673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92368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авоъгълник 1"/>
          <p:cNvSpPr/>
          <p:nvPr/>
        </p:nvSpPr>
        <p:spPr>
          <a:xfrm>
            <a:off x="1692323" y="2930682"/>
            <a:ext cx="9262206" cy="75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40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THANK YOU FOR </a:t>
            </a:r>
            <a:r>
              <a:rPr lang="en-US" sz="4000" dirty="0" smtClean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</a:t>
            </a:r>
            <a:r>
              <a:rPr lang="bg-BG" sz="4000" dirty="0" smtClean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smtClean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ATTENTION!</a:t>
            </a:r>
            <a:endParaRPr lang="bg-BG" sz="4000" dirty="0">
              <a:solidFill>
                <a:schemeClr val="accent3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17519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Загатване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532</TotalTime>
  <Words>590</Words>
  <Application>Microsoft Office PowerPoint</Application>
  <PresentationFormat>Широк екран</PresentationFormat>
  <Paragraphs>30</Paragraphs>
  <Slides>12</Slides>
  <Notes>0</Notes>
  <HiddenSlides>0</HiddenSlides>
  <MMClips>2</MMClips>
  <ScaleCrop>false</ScaleCrop>
  <HeadingPairs>
    <vt:vector size="6" baseType="variant">
      <vt:variant>
        <vt:lpstr>Използвани шрифтове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12</vt:i4>
      </vt:variant>
    </vt:vector>
  </HeadingPairs>
  <TitlesOfParts>
    <vt:vector size="19" baseType="lpstr">
      <vt:lpstr>Arial</vt:lpstr>
      <vt:lpstr>Arial</vt:lpstr>
      <vt:lpstr>Calibri</vt:lpstr>
      <vt:lpstr>Century Gothic</vt:lpstr>
      <vt:lpstr>Times New Roman</vt:lpstr>
      <vt:lpstr>Wingdings 3</vt:lpstr>
      <vt:lpstr>Загатване</vt:lpstr>
      <vt:lpstr>    9 May - Europe Day 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9 май – Ден на Европа</dc:title>
  <dc:creator>ElinPelinVarna</dc:creator>
  <cp:lastModifiedBy>ElinPelinVarna</cp:lastModifiedBy>
  <cp:revision>35</cp:revision>
  <dcterms:created xsi:type="dcterms:W3CDTF">2020-05-05T16:33:47Z</dcterms:created>
  <dcterms:modified xsi:type="dcterms:W3CDTF">2020-05-06T14:32:50Z</dcterms:modified>
</cp:coreProperties>
</file>