
<file path=[Content_Types].xml><?xml version="1.0" encoding="utf-8"?>
<Types xmlns="http://schemas.openxmlformats.org/package/2006/content-types">
  <Default Extension="png" ContentType="image/png"/>
  <Default Extension="mp3" ContentType="audio/mpe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1" r:id="rId8"/>
    <p:sldId id="262" r:id="rId9"/>
    <p:sldId id="263" r:id="rId10"/>
    <p:sldId id="264" r:id="rId11"/>
    <p:sldId id="267" r:id="rId12"/>
    <p:sldId id="266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24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0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Щракнете, за да редактирате стила на подзаглавието в образеца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bg-BG" smtClean="0"/>
              <a:t>Щракнете върху иконата, за да добавите картина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лавие и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ичка с име на цита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или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bg-BG" smtClean="0"/>
              <a:t>Редактиране на стиловете на текста в образеца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bg-BG" smtClean="0"/>
              <a:t>Редакт. стил загл. образец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Редактиране на стиловете на текста в образеца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937835" y="559558"/>
            <a:ext cx="8178871" cy="1065188"/>
          </a:xfrm>
        </p:spPr>
        <p:txBody>
          <a:bodyPr/>
          <a:lstStyle/>
          <a:p>
            <a:r>
              <a:rPr lang="bg-BG" dirty="0" smtClean="0"/>
              <a:t>9 май – Ден на Европа</a:t>
            </a:r>
            <a:endParaRPr lang="bg-BG" dirty="0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7352283" y="5821764"/>
            <a:ext cx="4562214" cy="449714"/>
          </a:xfrm>
        </p:spPr>
        <p:txBody>
          <a:bodyPr>
            <a:normAutofit/>
          </a:bodyPr>
          <a:lstStyle/>
          <a:p>
            <a:r>
              <a:rPr lang="bg-BG" sz="2000" dirty="0" smtClean="0">
                <a:solidFill>
                  <a:schemeClr val="tx1"/>
                </a:solidFill>
              </a:rPr>
              <a:t>Изготвила: </a:t>
            </a:r>
            <a:r>
              <a:rPr lang="bg-BG" sz="2000" dirty="0" smtClean="0">
                <a:solidFill>
                  <a:schemeClr val="tx1"/>
                </a:solidFill>
              </a:rPr>
              <a:t>Магдалена </a:t>
            </a:r>
            <a:r>
              <a:rPr lang="bg-BG" sz="2000" dirty="0" smtClean="0">
                <a:solidFill>
                  <a:schemeClr val="tx1"/>
                </a:solidFill>
              </a:rPr>
              <a:t>Филчева 6д</a:t>
            </a:r>
            <a:endParaRPr lang="bg-BG" sz="2000" dirty="0">
              <a:solidFill>
                <a:schemeClr val="tx1"/>
              </a:solidFill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029" y="2000403"/>
            <a:ext cx="4881953" cy="325463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Записан зву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18293" y="4976568"/>
            <a:ext cx="609600" cy="60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2716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1319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ово поле 1"/>
          <p:cNvSpPr txBox="1"/>
          <p:nvPr/>
        </p:nvSpPr>
        <p:spPr>
          <a:xfrm>
            <a:off x="2258517" y="634482"/>
            <a:ext cx="25657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g-BG" sz="2000" dirty="0">
                <a:latin typeface="Arial" panose="020B0604020202020204" pitchFamily="34" charset="0"/>
                <a:cs typeface="Arial" panose="020B0604020202020204" pitchFamily="34" charset="0"/>
              </a:rPr>
              <a:t>Денят на Европа е посветен на мира и обединението в Европа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bg-BG" sz="20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3" name="Правоъгълник 2"/>
          <p:cNvSpPr/>
          <p:nvPr/>
        </p:nvSpPr>
        <p:spPr>
          <a:xfrm>
            <a:off x="7137779" y="3998794"/>
            <a:ext cx="3912358" cy="19379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dirty="0"/>
              <a:t> 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9 май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освен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като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Денят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на Европа</a:t>
            </a:r>
            <a:r>
              <a:rPr lang="bg-BG" sz="2000" dirty="0">
                <a:latin typeface="Arial" panose="020B0604020202020204" pitchFamily="34" charset="0"/>
                <a:cs typeface="Arial" panose="020B0604020202020204" pitchFamily="34" charset="0"/>
              </a:rPr>
              <a:t> е познат също като Деня на Шуман, възпоменавайки Декларацията на Шуман на френския министър Робер Шуман.</a:t>
            </a: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681" y="486843"/>
            <a:ext cx="5253852" cy="2942157"/>
          </a:xfrm>
          <a:prstGeom prst="rect">
            <a:avLst/>
          </a:prstGeom>
          <a:ln>
            <a:noFill/>
          </a:ln>
          <a:effectLst>
            <a:softEdge rad="1397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2970" y="2504078"/>
            <a:ext cx="4727054" cy="3545291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6" name="Ода на радостта- Химна на Европ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95629" y="591403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66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030" numSld="999" showWhenStopped="0">
                <p:cTn id="5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281361" y="1718582"/>
            <a:ext cx="3138985" cy="40441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своя реч на 9 май 1950 г. в Париж </a:t>
            </a: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Робер Шуман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(френски външен министър по това време</a:t>
            </a:r>
            <a:r>
              <a:rPr lang="bg-BG" sz="2000" dirty="0" smtClean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споделя своята идея за нова форма на политическо сътрудничество в Европа, която да направи войната между европейските народи немислима.</a:t>
            </a:r>
            <a:r>
              <a:rPr lang="bg-BG" sz="2000" dirty="0" smtClean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bg-BG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авоъгълник 2"/>
          <p:cNvSpPr/>
          <p:nvPr/>
        </p:nvSpPr>
        <p:spPr>
          <a:xfrm>
            <a:off x="2333767" y="4168530"/>
            <a:ext cx="3275463" cy="4050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 smtClean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Картина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1666" y="502171"/>
            <a:ext cx="5130960" cy="3779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Картина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685" y="3634503"/>
            <a:ext cx="4052759" cy="26969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4563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767028" y="337861"/>
            <a:ext cx="2711356" cy="305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 smtClean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Неговата идея е да се създаде европейска институция, която да обедини и управлява производството на френските и западногерманските </a:t>
            </a:r>
            <a:r>
              <a:rPr lang="bg-BG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въглища</a:t>
            </a:r>
            <a:r>
              <a:rPr lang="bg-BG" sz="2000" dirty="0" smtClean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и </a:t>
            </a:r>
            <a:r>
              <a:rPr lang="bg-BG" sz="20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стомана.</a:t>
            </a:r>
            <a:endParaRPr lang="bg-BG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авоъгълник 2"/>
          <p:cNvSpPr/>
          <p:nvPr/>
        </p:nvSpPr>
        <p:spPr>
          <a:xfrm>
            <a:off x="8024883" y="3318355"/>
            <a:ext cx="3193577" cy="305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Само година по-късно е подписан договорът за създаване на подобна институция. Предложението на Шуман се счита за началото на това, което днес наричаме Европейски съюз.</a:t>
            </a:r>
            <a:endParaRPr lang="bg-BG" sz="20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384" y="1769787"/>
            <a:ext cx="3064278" cy="4604789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53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 flipH="1">
            <a:off x="1596788" y="736978"/>
            <a:ext cx="2934269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Денят на Европейския съюз отпразнува деня, в който е било предложено създаването на предшественика на ЕС – Европейската общност за въглища и стомана – през </a:t>
            </a:r>
            <a:r>
              <a:rPr lang="bg-BG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1950</a:t>
            </a:r>
            <a:r>
              <a:rPr lang="bg-BG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г. </a:t>
            </a:r>
            <a:endParaRPr lang="bg-BG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0909" y="518900"/>
            <a:ext cx="5035642" cy="26813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767" y="3942934"/>
            <a:ext cx="3289111" cy="20877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авоъгълник 5"/>
          <p:cNvSpPr/>
          <p:nvPr/>
        </p:nvSpPr>
        <p:spPr>
          <a:xfrm>
            <a:off x="7274256" y="3942934"/>
            <a:ext cx="2670412" cy="18705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Денят на Европа е един от европейските символи, които насърчават единството между европейците.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775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924335" y="286604"/>
            <a:ext cx="2975211" cy="4027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През 1985 г. ръководителите на страните от Европейския съюз, на свое заседание в Милано, решават 9 май да бъде честван като Ден на Европа. От тогава до днес 9 май символизира стремежа към единство, мир и просперитет в Европа. 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129" y="577746"/>
            <a:ext cx="5949794" cy="3736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авоъгълник 3"/>
          <p:cNvSpPr/>
          <p:nvPr/>
        </p:nvSpPr>
        <p:spPr>
          <a:xfrm>
            <a:off x="3411940" y="4728087"/>
            <a:ext cx="6860276" cy="1393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Тази дата става символ на Обединена Европа наред със синьото знаме със златни звезди, Одата на радостта от Деветата симфония на Бетовен по текст на Фридрих Шилер и единната валута (еврото).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5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1723883" y="944145"/>
            <a:ext cx="3721289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 май съвпада с навечерието на </a:t>
            </a: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нахлуването на Германия в Нидерландия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Белгия и </a:t>
            </a: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Франция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bg-BG" sz="20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авоъгълник 2"/>
          <p:cNvSpPr/>
          <p:nvPr/>
        </p:nvSpPr>
        <p:spPr>
          <a:xfrm>
            <a:off x="6933062" y="2493744"/>
            <a:ext cx="3684896" cy="37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bg-BG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623" y="3182253"/>
            <a:ext cx="3898318" cy="2999878"/>
          </a:xfrm>
          <a:prstGeom prst="rect">
            <a:avLst/>
          </a:prstGeom>
          <a:ln>
            <a:noFill/>
          </a:ln>
          <a:effectLst>
            <a:softEdge rad="139700"/>
          </a:effectLst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475" y="212314"/>
            <a:ext cx="4654030" cy="2606257"/>
          </a:xfrm>
          <a:prstGeom prst="rect">
            <a:avLst/>
          </a:prstGeom>
          <a:ln>
            <a:noFill/>
          </a:ln>
          <a:effectLst>
            <a:softEdge rad="101600"/>
          </a:effectLst>
        </p:spPr>
      </p:pic>
      <p:sp>
        <p:nvSpPr>
          <p:cNvPr id="7" name="Правоъгълник 6"/>
          <p:cNvSpPr/>
          <p:nvPr/>
        </p:nvSpPr>
        <p:spPr>
          <a:xfrm>
            <a:off x="4517123" y="2818571"/>
            <a:ext cx="4258387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Също така 9 май съвпада с Деня на победата, краят на </a:t>
            </a: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Втората световна война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в Европа, който се чества в бившия </a:t>
            </a: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Съветски съюз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и в Руската федерация.</a:t>
            </a:r>
            <a:endParaRPr lang="bg-BG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авоъгълник 7"/>
          <p:cNvSpPr/>
          <p:nvPr/>
        </p:nvSpPr>
        <p:spPr>
          <a:xfrm>
            <a:off x="7016475" y="4914596"/>
            <a:ext cx="4922292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9 май 1945 г. началникът на генералния щаб на Вермахта, фелдмаршал </a:t>
            </a:r>
            <a:r>
              <a:rPr lang="bg-BG" sz="2000" dirty="0" err="1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Кайтел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подписва със СССР германската капитулация.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4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2361063" y="693761"/>
            <a:ext cx="2688609" cy="13930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Западна Европа денят на победата над фашизма се чества на 8 май. 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51261"/>
            <a:ext cx="5741156" cy="35207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665" y="2790202"/>
            <a:ext cx="4999491" cy="37447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авоъгълник 5"/>
          <p:cNvSpPr/>
          <p:nvPr/>
        </p:nvSpPr>
        <p:spPr>
          <a:xfrm>
            <a:off x="5918578" y="4277713"/>
            <a:ext cx="6096000" cy="1722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Причината за разликата в датата е разликата в часовото време – късно вечерта на 8 май Уинстън Чърчил и Хари </a:t>
            </a:r>
            <a:r>
              <a:rPr lang="bg-BG" sz="2000" dirty="0" err="1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Труман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обявяват края на войната в Европа (ранните часове на 9 май по московско време).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058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авоъгълник 2"/>
          <p:cNvSpPr/>
          <p:nvPr/>
        </p:nvSpPr>
        <p:spPr>
          <a:xfrm>
            <a:off x="6348483" y="586397"/>
            <a:ext cx="5245289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9 май се чества в различни форми в повечето </a:t>
            </a: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държави - членки на ЕС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и кандидат-членки на ЕС, като </a:t>
            </a: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Турция</a:t>
            </a: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Денят на Европа е повод за празнични изяви в много европейски държави.  </a:t>
            </a:r>
          </a:p>
        </p:txBody>
      </p:sp>
      <p:pic>
        <p:nvPicPr>
          <p:cNvPr id="4" name="Картина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926" y="394444"/>
            <a:ext cx="3424701" cy="2461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6962" y="3717340"/>
            <a:ext cx="4007394" cy="26667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авоъгълник 6"/>
          <p:cNvSpPr/>
          <p:nvPr/>
        </p:nvSpPr>
        <p:spPr>
          <a:xfrm>
            <a:off x="3442647" y="2921168"/>
            <a:ext cx="458109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bg-B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Това е още един начин хората от различни нации да се чувстват обединени европейци.</a:t>
            </a:r>
            <a:endParaRPr lang="bg-BG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авоъгълник 7"/>
          <p:cNvSpPr/>
          <p:nvPr/>
        </p:nvSpPr>
        <p:spPr>
          <a:xfrm>
            <a:off x="1084997" y="4645141"/>
            <a:ext cx="4715301" cy="1738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Поради политическия характер на този ден, той се използва като възможност да се информират хората за ЕС и да се говори в подкрепа на европейската интеграция. </a:t>
            </a:r>
          </a:p>
        </p:txBody>
      </p:sp>
    </p:spTree>
    <p:extLst>
      <p:ext uri="{BB962C8B-B14F-4D97-AF65-F5344CB8AC3E}">
        <p14:creationId xmlns:p14="http://schemas.microsoft.com/office/powerpoint/2010/main" val="31660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6932922" y="1074606"/>
            <a:ext cx="3862316" cy="1722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България е обявен с Постановление 54 на Министерския съвет от 29 март 2005 г. за отбелязване на 9 май - Деня на Европа</a:t>
            </a:r>
            <a:r>
              <a:rPr lang="bg-BG" sz="2000" dirty="0" smtClean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..</a:t>
            </a:r>
            <a:endParaRPr lang="bg-BG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авоъгълник 3"/>
          <p:cNvSpPr/>
          <p:nvPr/>
        </p:nvSpPr>
        <p:spPr>
          <a:xfrm>
            <a:off x="1930693" y="3888398"/>
            <a:ext cx="4148919" cy="27102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 този начин се обединяват в сърцата на хората два знаменателни момента от историята на континента - победата над фашизма, родена в обединени усилия и дълбоко изстрадана и стремежа за просперитет и мир. </a:t>
            </a:r>
            <a:endParaRPr lang="bg-BG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Картина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9165" y="3524534"/>
            <a:ext cx="4489830" cy="297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Картина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693" y="579021"/>
            <a:ext cx="4489328" cy="25224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4862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5245290" y="1591975"/>
            <a:ext cx="2329218" cy="305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bg-BG" sz="2000" dirty="0">
                <a:solidFill>
                  <a:srgbClr val="20212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Всяка страна, избрала демократично да се присъедини към Европейския съюз, подкрепя неговите основни ценности – мир и солидарност.</a:t>
            </a:r>
            <a:endParaRPr lang="bg-BG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Картина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311" y="468044"/>
            <a:ext cx="4306488" cy="2960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Картина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4" y="3429000"/>
            <a:ext cx="4362258" cy="30673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9236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авоъгълник 1"/>
          <p:cNvSpPr/>
          <p:nvPr/>
        </p:nvSpPr>
        <p:spPr>
          <a:xfrm>
            <a:off x="2429302" y="3053512"/>
            <a:ext cx="8607113" cy="7177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4000" dirty="0">
                <a:solidFill>
                  <a:schemeClr val="accent3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БЛАГОДАРЯ ЗА ВНИМАНИЕТО!</a:t>
            </a:r>
            <a:endParaRPr lang="bg-BG" sz="4000" dirty="0">
              <a:solidFill>
                <a:schemeClr val="accent3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751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Загатване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456</TotalTime>
  <Words>586</Words>
  <Application>Microsoft Office PowerPoint</Application>
  <PresentationFormat>Широк екран</PresentationFormat>
  <Paragraphs>25</Paragraphs>
  <Slides>12</Slides>
  <Notes>0</Notes>
  <HiddenSlides>0</HiddenSlides>
  <MMClips>2</MMClips>
  <ScaleCrop>false</ScaleCrop>
  <HeadingPairs>
    <vt:vector size="6" baseType="variant">
      <vt:variant>
        <vt:lpstr>Използвани шрифтове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12</vt:i4>
      </vt:variant>
    </vt:vector>
  </HeadingPairs>
  <TitlesOfParts>
    <vt:vector size="18" baseType="lpstr">
      <vt:lpstr>Arial</vt:lpstr>
      <vt:lpstr>Calibri</vt:lpstr>
      <vt:lpstr>Century Gothic</vt:lpstr>
      <vt:lpstr>Times New Roman</vt:lpstr>
      <vt:lpstr>Wingdings 3</vt:lpstr>
      <vt:lpstr>Загатване</vt:lpstr>
      <vt:lpstr>9 май – Ден на Европа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  <vt:lpstr>Презентация на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 май – Ден на Европа</dc:title>
  <dc:creator>ElinPelinVarna</dc:creator>
  <cp:lastModifiedBy>ElinPelinVarna</cp:lastModifiedBy>
  <cp:revision>23</cp:revision>
  <dcterms:created xsi:type="dcterms:W3CDTF">2020-05-05T16:33:47Z</dcterms:created>
  <dcterms:modified xsi:type="dcterms:W3CDTF">2020-05-06T13:09:29Z</dcterms:modified>
</cp:coreProperties>
</file>