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6" r:id="rId1"/>
  </p:sldMasterIdLst>
  <p:sldIdLst>
    <p:sldId id="256" r:id="rId2"/>
    <p:sldId id="257" r:id="rId3"/>
    <p:sldId id="258" r:id="rId4"/>
    <p:sldId id="259" r:id="rId5"/>
    <p:sldId id="260" r:id="rId6"/>
    <p:sldId id="261" r:id="rId7"/>
    <p:sldId id="262" r:id="rId8"/>
    <p:sldId id="269" r:id="rId9"/>
    <p:sldId id="263" r:id="rId10"/>
    <p:sldId id="267" r:id="rId11"/>
    <p:sldId id="264" r:id="rId12"/>
    <p:sldId id="265" r:id="rId13"/>
    <p:sldId id="266" r:id="rId14"/>
  </p:sldIdLst>
  <p:sldSz cx="12192000" cy="6858000"/>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C1C8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79" d="100"/>
          <a:sy n="79" d="100"/>
        </p:scale>
        <p:origin x="-384"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120904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564B1F97-8C69-45D2-A101-58C49C13EE48}" type="datetimeFigureOut">
              <a:rPr lang="bg-BG" smtClean="0"/>
              <a:pPr/>
              <a:t>18.8.2020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4FEFB5CA-B106-4D39-A5F7-A1B4E637C819}" type="slidenum">
              <a:rPr lang="bg-BG" smtClean="0"/>
              <a:pPr/>
              <a:t>‹#›</a:t>
            </a:fld>
            <a:endParaRPr lang="bg-BG"/>
          </a:p>
        </p:txBody>
      </p:sp>
      <p:sp>
        <p:nvSpPr>
          <p:cNvPr id="113" name="Rectangle 112"/>
          <p:cNvSpPr/>
          <p:nvPr/>
        </p:nvSpPr>
        <p:spPr>
          <a:xfrm>
            <a:off x="0" y="1905000"/>
            <a:ext cx="6604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6401859"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304800" y="2130426"/>
            <a:ext cx="58928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04800" y="3733800"/>
            <a:ext cx="58928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64B1F97-8C69-45D2-A101-58C49C13EE48}" type="datetimeFigureOut">
              <a:rPr lang="bg-BG" smtClean="0"/>
              <a:pPr/>
              <a:t>18.8.2020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4FEFB5CA-B106-4D39-A5F7-A1B4E637C819}" type="slidenum">
              <a:rPr lang="bg-BG" smtClean="0"/>
              <a:pPr/>
              <a:t>‹#›</a:t>
            </a:fld>
            <a:endParaRPr lang="bg-BG"/>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2" y="-30478"/>
            <a:ext cx="120903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12192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12192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12192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609600" y="5621365"/>
            <a:ext cx="110744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609600" y="4463568"/>
            <a:ext cx="110744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fld id="{564B1F97-8C69-45D2-A101-58C49C13EE48}" type="datetimeFigureOut">
              <a:rPr lang="bg-BG" smtClean="0"/>
              <a:pPr/>
              <a:t>18.8.2020 г.</a:t>
            </a:fld>
            <a:endParaRPr lang="bg-BG"/>
          </a:p>
        </p:txBody>
      </p:sp>
      <p:sp>
        <p:nvSpPr>
          <p:cNvPr id="91" name="Footer Placeholder 90"/>
          <p:cNvSpPr>
            <a:spLocks noGrp="1"/>
          </p:cNvSpPr>
          <p:nvPr>
            <p:ph type="ftr" sz="quarter" idx="11"/>
          </p:nvPr>
        </p:nvSpPr>
        <p:spPr/>
        <p:txBody>
          <a:bodyPr/>
          <a:lstStyle/>
          <a:p>
            <a:endParaRPr lang="bg-BG"/>
          </a:p>
        </p:txBody>
      </p:sp>
      <p:sp>
        <p:nvSpPr>
          <p:cNvPr id="92" name="Slide Number Placeholder 91"/>
          <p:cNvSpPr>
            <a:spLocks noGrp="1"/>
          </p:cNvSpPr>
          <p:nvPr>
            <p:ph type="sldNum" sz="quarter" idx="12"/>
          </p:nvPr>
        </p:nvSpPr>
        <p:spPr/>
        <p:txBody>
          <a:bodyPr/>
          <a:lstStyle/>
          <a:p>
            <a:fld id="{4FEFB5CA-B106-4D39-A5F7-A1B4E637C819}" type="slidenum">
              <a:rPr lang="bg-BG" smtClean="0"/>
              <a:pPr/>
              <a:t>‹#›</a:t>
            </a:fld>
            <a:endParaRPr lang="bg-BG"/>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64B1F97-8C69-45D2-A101-58C49C13EE48}" type="datetimeFigureOut">
              <a:rPr lang="bg-BG" smtClean="0"/>
              <a:pPr/>
              <a:t>18.8.2020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4FEFB5CA-B106-4D39-A5F7-A1B4E637C819}" type="slidenum">
              <a:rPr lang="bg-BG" smtClean="0"/>
              <a:pPr/>
              <a:t>‹#›</a:t>
            </a:fld>
            <a:endParaRPr lang="bg-BG"/>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64B1F97-8C69-45D2-A101-58C49C13EE48}" type="datetimeFigureOut">
              <a:rPr lang="bg-BG" smtClean="0"/>
              <a:pPr/>
              <a:t>18.8.2020 г.</a:t>
            </a:fld>
            <a:endParaRPr lang="bg-BG"/>
          </a:p>
        </p:txBody>
      </p:sp>
      <p:sp>
        <p:nvSpPr>
          <p:cNvPr id="8" name="Footer Placeholder 7"/>
          <p:cNvSpPr>
            <a:spLocks noGrp="1"/>
          </p:cNvSpPr>
          <p:nvPr>
            <p:ph type="ftr" sz="quarter" idx="11"/>
          </p:nvPr>
        </p:nvSpPr>
        <p:spPr/>
        <p:txBody>
          <a:bodyPr/>
          <a:lstStyle/>
          <a:p>
            <a:endParaRPr lang="bg-BG"/>
          </a:p>
        </p:txBody>
      </p:sp>
      <p:sp>
        <p:nvSpPr>
          <p:cNvPr id="9" name="Slide Number Placeholder 8"/>
          <p:cNvSpPr>
            <a:spLocks noGrp="1"/>
          </p:cNvSpPr>
          <p:nvPr>
            <p:ph type="sldNum" sz="quarter" idx="12"/>
          </p:nvPr>
        </p:nvSpPr>
        <p:spPr/>
        <p:txBody>
          <a:bodyPr/>
          <a:lstStyle/>
          <a:p>
            <a:fld id="{4FEFB5CA-B106-4D39-A5F7-A1B4E637C819}" type="slidenum">
              <a:rPr lang="bg-BG" smtClean="0"/>
              <a:pPr/>
              <a:t>‹#›</a:t>
            </a:fld>
            <a:endParaRPr lang="bg-BG"/>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64B1F97-8C69-45D2-A101-58C49C13EE48}" type="datetimeFigureOut">
              <a:rPr lang="bg-BG" smtClean="0"/>
              <a:pPr/>
              <a:t>18.8.2020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4FEFB5CA-B106-4D39-A5F7-A1B4E637C819}" type="slidenum">
              <a:rPr lang="bg-BG" smtClean="0"/>
              <a:pPr/>
              <a:t>‹#›</a:t>
            </a:fld>
            <a:endParaRPr lang="bg-BG"/>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4B1F97-8C69-45D2-A101-58C49C13EE48}" type="datetimeFigureOut">
              <a:rPr lang="bg-BG" smtClean="0"/>
              <a:pPr/>
              <a:t>18.8.2020 г.</a:t>
            </a:fld>
            <a:endParaRPr lang="bg-BG"/>
          </a:p>
        </p:txBody>
      </p:sp>
      <p:sp>
        <p:nvSpPr>
          <p:cNvPr id="3" name="Footer Placeholder 2"/>
          <p:cNvSpPr>
            <a:spLocks noGrp="1"/>
          </p:cNvSpPr>
          <p:nvPr>
            <p:ph type="ftr" sz="quarter" idx="11"/>
          </p:nvPr>
        </p:nvSpPr>
        <p:spPr/>
        <p:txBody>
          <a:bodyPr/>
          <a:lstStyle/>
          <a:p>
            <a:endParaRPr lang="bg-BG"/>
          </a:p>
        </p:txBody>
      </p:sp>
      <p:sp>
        <p:nvSpPr>
          <p:cNvPr id="4" name="Slide Number Placeholder 3"/>
          <p:cNvSpPr>
            <a:spLocks noGrp="1"/>
          </p:cNvSpPr>
          <p:nvPr>
            <p:ph type="sldNum" sz="quarter" idx="12"/>
          </p:nvPr>
        </p:nvSpPr>
        <p:spPr/>
        <p:txBody>
          <a:bodyPr/>
          <a:lstStyle/>
          <a:p>
            <a:fld id="{4FEFB5CA-B106-4D39-A5F7-A1B4E637C819}" type="slidenum">
              <a:rPr lang="bg-BG" smtClean="0"/>
              <a:pPr/>
              <a:t>‹#›</a:t>
            </a:fld>
            <a:endParaRPr lang="bg-BG"/>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7200" y="273051"/>
            <a:ext cx="7315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64B1F97-8C69-45D2-A101-58C49C13EE48}" type="datetimeFigureOut">
              <a:rPr lang="bg-BG" smtClean="0"/>
              <a:pPr/>
              <a:t>18.8.2020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4FEFB5CA-B106-4D39-A5F7-A1B4E637C819}" type="slidenum">
              <a:rPr lang="bg-BG" smtClean="0"/>
              <a:pPr/>
              <a:t>‹#›</a:t>
            </a:fld>
            <a:endParaRPr lang="bg-BG"/>
          </a:p>
        </p:txBody>
      </p:sp>
      <p:sp>
        <p:nvSpPr>
          <p:cNvPr id="37" name="Rectangle 36"/>
          <p:cNvSpPr/>
          <p:nvPr/>
        </p:nvSpPr>
        <p:spPr>
          <a:xfrm>
            <a:off x="0" y="1563624"/>
            <a:ext cx="3681984"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2007129" y="3221207"/>
            <a:ext cx="3017520" cy="105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353568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353568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203200" y="1901952"/>
            <a:ext cx="316992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203200" y="3273552"/>
            <a:ext cx="316992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267200" y="381000"/>
            <a:ext cx="74168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5" name="Date Placeholder 4"/>
          <p:cNvSpPr>
            <a:spLocks noGrp="1"/>
          </p:cNvSpPr>
          <p:nvPr>
            <p:ph type="dt" sz="half" idx="10"/>
          </p:nvPr>
        </p:nvSpPr>
        <p:spPr/>
        <p:txBody>
          <a:bodyPr/>
          <a:lstStyle/>
          <a:p>
            <a:fld id="{564B1F97-8C69-45D2-A101-58C49C13EE48}" type="datetimeFigureOut">
              <a:rPr lang="bg-BG" smtClean="0"/>
              <a:pPr/>
              <a:t>18.8.2020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4FEFB5CA-B106-4D39-A5F7-A1B4E637C819}" type="slidenum">
              <a:rPr lang="bg-BG" smtClean="0"/>
              <a:pPr/>
              <a:t>‹#›</a:t>
            </a:fld>
            <a:endParaRPr lang="bg-BG"/>
          </a:p>
        </p:txBody>
      </p:sp>
      <p:sp>
        <p:nvSpPr>
          <p:cNvPr id="33" name="Rectangle 32"/>
          <p:cNvSpPr/>
          <p:nvPr/>
        </p:nvSpPr>
        <p:spPr>
          <a:xfrm>
            <a:off x="0" y="1563624"/>
            <a:ext cx="3681984"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2007129" y="3221207"/>
            <a:ext cx="3017520" cy="105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353568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353568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207264" y="1905000"/>
            <a:ext cx="316992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203200" y="3276600"/>
            <a:ext cx="316992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64B1F97-8C69-45D2-A101-58C49C13EE48}" type="datetimeFigureOut">
              <a:rPr lang="bg-BG" smtClean="0"/>
              <a:pPr/>
              <a:t>18.8.2020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4FEFB5CA-B106-4D39-A5F7-A1B4E637C819}" type="slidenum">
              <a:rPr lang="bg-BG" smtClean="0"/>
              <a:pPr/>
              <a:t>‹#›</a:t>
            </a:fld>
            <a:endParaRPr lang="bg-BG"/>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64B1F97-8C69-45D2-A101-58C49C13EE48}" type="datetimeFigureOut">
              <a:rPr lang="bg-BG" smtClean="0"/>
              <a:pPr/>
              <a:t>18.8.2020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4FEFB5CA-B106-4D39-A5F7-A1B4E637C819}" type="slidenum">
              <a:rPr lang="bg-BG" smtClean="0"/>
              <a:pPr/>
              <a:t>‹#›</a:t>
            </a:fld>
            <a:endParaRPr lang="bg-BG"/>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99136" y="137160"/>
            <a:ext cx="1182624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09600" y="6312409"/>
            <a:ext cx="2844800" cy="365125"/>
          </a:xfrm>
          <a:prstGeom prst="rect">
            <a:avLst/>
          </a:prstGeom>
        </p:spPr>
        <p:txBody>
          <a:bodyPr vert="horz" lIns="91440" tIns="45720" rIns="91440" bIns="45720" rtlCol="0" anchor="ctr"/>
          <a:lstStyle>
            <a:lvl1pPr algn="l">
              <a:defRPr sz="1200">
                <a:solidFill>
                  <a:schemeClr val="tx2"/>
                </a:solidFill>
              </a:defRPr>
            </a:lvl1pPr>
          </a:lstStyle>
          <a:p>
            <a:fld id="{564B1F97-8C69-45D2-A101-58C49C13EE48}" type="datetimeFigureOut">
              <a:rPr lang="bg-BG" smtClean="0"/>
              <a:pPr/>
              <a:t>18.8.2020 г.</a:t>
            </a:fld>
            <a:endParaRPr lang="bg-BG"/>
          </a:p>
        </p:txBody>
      </p:sp>
      <p:sp>
        <p:nvSpPr>
          <p:cNvPr id="5" name="Footer Placeholder 4"/>
          <p:cNvSpPr>
            <a:spLocks noGrp="1"/>
          </p:cNvSpPr>
          <p:nvPr>
            <p:ph type="ftr" sz="quarter" idx="3"/>
          </p:nvPr>
        </p:nvSpPr>
        <p:spPr>
          <a:xfrm>
            <a:off x="3774831" y="6312409"/>
            <a:ext cx="4642339" cy="365125"/>
          </a:xfrm>
          <a:prstGeom prst="rect">
            <a:avLst/>
          </a:prstGeom>
        </p:spPr>
        <p:txBody>
          <a:bodyPr vert="horz" lIns="91440" tIns="45720" rIns="91440" bIns="45720" rtlCol="0" anchor="ctr"/>
          <a:lstStyle>
            <a:lvl1pPr algn="ctr">
              <a:defRPr sz="1200">
                <a:solidFill>
                  <a:schemeClr val="tx2"/>
                </a:solidFill>
              </a:defRPr>
            </a:lvl1pPr>
          </a:lstStyle>
          <a:p>
            <a:endParaRPr lang="bg-BG"/>
          </a:p>
        </p:txBody>
      </p:sp>
      <p:sp>
        <p:nvSpPr>
          <p:cNvPr id="6" name="Slide Number Placeholder 5"/>
          <p:cNvSpPr>
            <a:spLocks noGrp="1"/>
          </p:cNvSpPr>
          <p:nvPr>
            <p:ph type="sldNum" sz="quarter" idx="4"/>
          </p:nvPr>
        </p:nvSpPr>
        <p:spPr>
          <a:xfrm>
            <a:off x="8737600" y="6312409"/>
            <a:ext cx="2844800" cy="365125"/>
          </a:xfrm>
          <a:prstGeom prst="rect">
            <a:avLst/>
          </a:prstGeom>
        </p:spPr>
        <p:txBody>
          <a:bodyPr vert="horz" lIns="91440" tIns="45720" rIns="91440" bIns="45720" rtlCol="0" anchor="ctr"/>
          <a:lstStyle>
            <a:lvl1pPr algn="r">
              <a:defRPr sz="1200">
                <a:solidFill>
                  <a:schemeClr val="tx2"/>
                </a:solidFill>
              </a:defRPr>
            </a:lvl1pPr>
          </a:lstStyle>
          <a:p>
            <a:fld id="{4FEFB5CA-B106-4D39-A5F7-A1B4E637C819}" type="slidenum">
              <a:rPr lang="bg-BG" smtClean="0"/>
              <a:pPr/>
              <a:t>‹#›</a:t>
            </a:fld>
            <a:endParaRPr lang="bg-BG"/>
          </a:p>
        </p:txBody>
      </p:sp>
    </p:spTree>
  </p:cSld>
  <p:clrMap bg1="dk1" tx1="lt1" bg2="dk2" tx2="lt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2.jpe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5" name="TextBox 4"/>
          <p:cNvSpPr txBox="1"/>
          <p:nvPr/>
        </p:nvSpPr>
        <p:spPr>
          <a:xfrm>
            <a:off x="785231" y="2708668"/>
            <a:ext cx="5203445" cy="1862048"/>
          </a:xfrm>
          <a:prstGeom prst="rect">
            <a:avLst/>
          </a:prstGeom>
          <a:noFill/>
        </p:spPr>
        <p:txBody>
          <a:bodyPr wrap="square" rtlCol="0">
            <a:spAutoFit/>
          </a:bodyPr>
          <a:lstStyle/>
          <a:p>
            <a:r>
              <a:rPr lang="en-US" sz="11500" b="1" dirty="0" smtClean="0">
                <a:ln w="6600">
                  <a:solidFill>
                    <a:schemeClr val="accent2"/>
                  </a:solidFill>
                  <a:prstDash val="solid"/>
                </a:ln>
                <a:solidFill>
                  <a:srgbClr val="FFFFFF"/>
                </a:solidFill>
                <a:effectLst>
                  <a:outerShdw dist="38100" dir="2700000" algn="tl" rotWithShape="0">
                    <a:schemeClr val="accent2"/>
                  </a:outerShdw>
                </a:effectLst>
              </a:rPr>
              <a:t>Easter</a:t>
            </a:r>
            <a:endParaRPr lang="bg-BG" sz="115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TextBox 5"/>
          <p:cNvSpPr txBox="1"/>
          <p:nvPr/>
        </p:nvSpPr>
        <p:spPr>
          <a:xfrm>
            <a:off x="3838287" y="5095072"/>
            <a:ext cx="8020932" cy="1200329"/>
          </a:xfrm>
          <a:prstGeom prst="rect">
            <a:avLst/>
          </a:prstGeom>
          <a:noFill/>
          <a:ln>
            <a:solidFill>
              <a:schemeClr val="accent1">
                <a:lumMod val="50000"/>
              </a:schemeClr>
            </a:solidFill>
          </a:ln>
          <a:scene3d>
            <a:camera prst="perspectiveLeft"/>
            <a:lightRig rig="threePt" dir="t"/>
          </a:scene3d>
        </p:spPr>
        <p:txBody>
          <a:bodyPr wrap="square" rtlCol="0">
            <a:spAutoFit/>
          </a:bodyPr>
          <a:lstStyle/>
          <a:p>
            <a:r>
              <a:rPr lang="en-US" sz="3600" b="1" dirty="0" smtClean="0">
                <a:ln w="9525">
                  <a:solidFill>
                    <a:schemeClr val="bg1"/>
                  </a:solidFill>
                  <a:prstDash val="solid"/>
                </a:ln>
                <a:effectLst>
                  <a:outerShdw blurRad="12700" dist="38100" dir="2700000" algn="tl" rotWithShape="0">
                    <a:schemeClr val="bg1">
                      <a:lumMod val="50000"/>
                    </a:schemeClr>
                  </a:outerShdw>
                </a:effectLst>
              </a:rPr>
              <a:t>Made from</a:t>
            </a:r>
            <a:r>
              <a:rPr lang="en-US" sz="3600" b="1" dirty="0">
                <a:ln w="9525">
                  <a:solidFill>
                    <a:schemeClr val="bg1"/>
                  </a:solidFill>
                  <a:prstDash val="solid"/>
                </a:ln>
                <a:effectLst>
                  <a:outerShdw blurRad="12700" dist="38100" dir="2700000" algn="tl" rotWithShape="0">
                    <a:schemeClr val="bg1">
                      <a:lumMod val="50000"/>
                    </a:schemeClr>
                  </a:outerShdw>
                </a:effectLst>
              </a:rPr>
              <a:t>: </a:t>
            </a:r>
            <a:r>
              <a:rPr lang="en-US" sz="3600" b="1" dirty="0" err="1" smtClean="0">
                <a:ln w="9525">
                  <a:solidFill>
                    <a:schemeClr val="bg1"/>
                  </a:solidFill>
                  <a:prstDash val="solid"/>
                </a:ln>
                <a:effectLst>
                  <a:outerShdw blurRad="12700" dist="38100" dir="2700000" algn="tl" rotWithShape="0">
                    <a:schemeClr val="bg1">
                      <a:lumMod val="50000"/>
                    </a:schemeClr>
                  </a:outerShdw>
                </a:effectLst>
              </a:rPr>
              <a:t>Alekzandar</a:t>
            </a:r>
            <a:r>
              <a:rPr lang="en-US" sz="3600" b="1" dirty="0" smtClean="0">
                <a:ln w="9525">
                  <a:solidFill>
                    <a:schemeClr val="bg1"/>
                  </a:solidFill>
                  <a:prstDash val="solid"/>
                </a:ln>
                <a:effectLst>
                  <a:outerShdw blurRad="12700" dist="38100" dir="2700000" algn="tl" rotWithShape="0">
                    <a:schemeClr val="bg1">
                      <a:lumMod val="50000"/>
                    </a:schemeClr>
                  </a:outerShdw>
                </a:effectLst>
              </a:rPr>
              <a:t>, </a:t>
            </a:r>
            <a:r>
              <a:rPr lang="en-US" sz="3600" b="1" dirty="0" err="1" smtClean="0">
                <a:ln w="9525">
                  <a:solidFill>
                    <a:schemeClr val="bg1"/>
                  </a:solidFill>
                  <a:prstDash val="solid"/>
                </a:ln>
                <a:effectLst>
                  <a:outerShdw blurRad="12700" dist="38100" dir="2700000" algn="tl" rotWithShape="0">
                    <a:schemeClr val="bg1">
                      <a:lumMod val="50000"/>
                    </a:schemeClr>
                  </a:outerShdw>
                </a:effectLst>
              </a:rPr>
              <a:t>Billiyana</a:t>
            </a:r>
            <a:r>
              <a:rPr lang="en-US" sz="3600" b="1" dirty="0" smtClean="0">
                <a:ln w="9525">
                  <a:solidFill>
                    <a:schemeClr val="bg1"/>
                  </a:solidFill>
                  <a:prstDash val="solid"/>
                </a:ln>
                <a:effectLst>
                  <a:outerShdw blurRad="12700" dist="38100" dir="2700000" algn="tl" rotWithShape="0">
                    <a:schemeClr val="bg1">
                      <a:lumMod val="50000"/>
                    </a:schemeClr>
                  </a:outerShdw>
                </a:effectLst>
              </a:rPr>
              <a:t>, Gabriela, Daniel, Malvina and Mikaela </a:t>
            </a:r>
            <a:endParaRPr lang="bg-BG" sz="3600" b="1" dirty="0">
              <a:ln w="9525">
                <a:solidFill>
                  <a:schemeClr val="bg1"/>
                </a:solidFill>
                <a:prstDash val="solid"/>
              </a:ln>
              <a:effectLst>
                <a:outerShdw blurRad="12700" dist="38100" dir="2700000" algn="tl" rotWithShape="0">
                  <a:schemeClr val="bg1">
                    <a:lumMod val="50000"/>
                  </a:schemeClr>
                </a:outerShdw>
              </a:effectLst>
            </a:endParaRPr>
          </a:p>
        </p:txBody>
      </p:sp>
      <p:pic>
        <p:nvPicPr>
          <p:cNvPr id="2" name="Picture 1"/>
          <p:cNvPicPr>
            <a:picLocks noChangeAspect="1"/>
          </p:cNvPicPr>
          <p:nvPr/>
        </p:nvPicPr>
        <p:blipFill>
          <a:blip r:embed="rId2"/>
          <a:stretch>
            <a:fillRect/>
          </a:stretch>
        </p:blipFill>
        <p:spPr>
          <a:xfrm>
            <a:off x="7848753" y="1155844"/>
            <a:ext cx="3261657" cy="31395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687279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par>
                          <p:cTn id="21" fill="hold">
                            <p:stCondLst>
                              <p:cond delay="2000"/>
                            </p:stCondLst>
                            <p:childTnLst>
                              <p:par>
                                <p:cTn id="22" presetID="31" presetClass="entr" presetSubtype="0"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fltVal val="0"/>
                                          </p:val>
                                        </p:tav>
                                        <p:tav tm="100000">
                                          <p:val>
                                            <p:strVal val="#ppt_w"/>
                                          </p:val>
                                        </p:tav>
                                      </p:tavLst>
                                    </p:anim>
                                    <p:anim calcmode="lin" valueType="num">
                                      <p:cBhvr>
                                        <p:cTn id="25" dur="1000" fill="hold"/>
                                        <p:tgtEl>
                                          <p:spTgt spid="6"/>
                                        </p:tgtEl>
                                        <p:attrNameLst>
                                          <p:attrName>ppt_h</p:attrName>
                                        </p:attrNameLst>
                                      </p:cBhvr>
                                      <p:tavLst>
                                        <p:tav tm="0">
                                          <p:val>
                                            <p:fltVal val="0"/>
                                          </p:val>
                                        </p:tav>
                                        <p:tav tm="100000">
                                          <p:val>
                                            <p:strVal val="#ppt_h"/>
                                          </p:val>
                                        </p:tav>
                                      </p:tavLst>
                                    </p:anim>
                                    <p:anim calcmode="lin" valueType="num">
                                      <p:cBhvr>
                                        <p:cTn id="26" dur="1000" fill="hold"/>
                                        <p:tgtEl>
                                          <p:spTgt spid="6"/>
                                        </p:tgtEl>
                                        <p:attrNameLst>
                                          <p:attrName>style.rotation</p:attrName>
                                        </p:attrNameLst>
                                      </p:cBhvr>
                                      <p:tavLst>
                                        <p:tav tm="0">
                                          <p:val>
                                            <p:fltVal val="90"/>
                                          </p:val>
                                        </p:tav>
                                        <p:tav tm="100000">
                                          <p:val>
                                            <p:fltVal val="0"/>
                                          </p:val>
                                        </p:tav>
                                      </p:tavLst>
                                    </p:anim>
                                    <p:animEffect transition="in" filter="fade">
                                      <p:cBhvr>
                                        <p:cTn id="27" dur="1000"/>
                                        <p:tgtEl>
                                          <p:spTgt spid="6"/>
                                        </p:tgtEl>
                                      </p:cBhvr>
                                    </p:animEffect>
                                  </p:childTnLst>
                                </p:cTn>
                              </p:par>
                            </p:childTnLst>
                          </p:cTn>
                        </p:par>
                        <p:par>
                          <p:cTn id="28" fill="hold">
                            <p:stCondLst>
                              <p:cond delay="3000"/>
                            </p:stCondLst>
                            <p:childTnLst>
                              <p:par>
                                <p:cTn id="29" presetID="45" presetClass="entr" presetSubtype="0"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2000"/>
                                        <p:tgtEl>
                                          <p:spTgt spid="2"/>
                                        </p:tgtEl>
                                      </p:cBhvr>
                                    </p:animEffect>
                                    <p:anim calcmode="lin" valueType="num">
                                      <p:cBhvr>
                                        <p:cTn id="32" dur="2000" fill="hold"/>
                                        <p:tgtEl>
                                          <p:spTgt spid="2"/>
                                        </p:tgtEl>
                                        <p:attrNameLst>
                                          <p:attrName>ppt_w</p:attrName>
                                        </p:attrNameLst>
                                      </p:cBhvr>
                                      <p:tavLst>
                                        <p:tav tm="0" fmla="#ppt_w*sin(2.5*pi*$)">
                                          <p:val>
                                            <p:fltVal val="0"/>
                                          </p:val>
                                        </p:tav>
                                        <p:tav tm="100000">
                                          <p:val>
                                            <p:fltVal val="1"/>
                                          </p:val>
                                        </p:tav>
                                      </p:tavLst>
                                    </p:anim>
                                    <p:anim calcmode="lin" valueType="num">
                                      <p:cBhvr>
                                        <p:cTn id="3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71475" y="539750"/>
            <a:ext cx="10515600" cy="4351338"/>
          </a:xfrm>
        </p:spPr>
        <p:txBody>
          <a:bodyPr>
            <a:normAutofit/>
          </a:bodyPr>
          <a:lstStyle/>
          <a:p>
            <a:pPr lvl="1"/>
            <a:r>
              <a:rPr lang="en-US" sz="4000" b="1" dirty="0" smtClean="0">
                <a:ln>
                  <a:solidFill>
                    <a:schemeClr val="bg1"/>
                  </a:solidFill>
                </a:ln>
                <a:latin typeface="Bernard MT Condensed" panose="02050806060905020404" pitchFamily="18" charset="0"/>
              </a:rPr>
              <a:t>Easter is a holiday, that is celebrated  all over the world. But do you know how we </a:t>
            </a:r>
            <a:r>
              <a:rPr lang="en-US" sz="4000" b="1" dirty="0">
                <a:ln>
                  <a:solidFill>
                    <a:schemeClr val="bg1"/>
                  </a:solidFill>
                </a:ln>
                <a:latin typeface="Bernard MT Condensed" panose="02050806060905020404" pitchFamily="18" charset="0"/>
              </a:rPr>
              <a:t>celebrated it in Bulgaria</a:t>
            </a:r>
            <a:r>
              <a:rPr lang="bg-BG" sz="4000" b="1" dirty="0" smtClean="0">
                <a:ln>
                  <a:solidFill>
                    <a:schemeClr val="bg1"/>
                  </a:solidFill>
                </a:ln>
              </a:rPr>
              <a:t>?</a:t>
            </a:r>
            <a:r>
              <a:rPr lang="en-US" sz="4000" b="1" dirty="0" smtClean="0">
                <a:ln>
                  <a:solidFill>
                    <a:schemeClr val="bg1"/>
                  </a:solidFill>
                </a:ln>
                <a:latin typeface="Bernard MT Condensed" panose="02050806060905020404" pitchFamily="18" charset="0"/>
              </a:rPr>
              <a:t>Now you will learn!</a:t>
            </a:r>
            <a:endParaRPr lang="bg-BG" sz="4000" b="1" dirty="0">
              <a:ln>
                <a:solidFill>
                  <a:schemeClr val="bg1"/>
                </a:solidFill>
              </a:ln>
            </a:endParaRPr>
          </a:p>
        </p:txBody>
      </p:sp>
      <p:pic>
        <p:nvPicPr>
          <p:cNvPr id="2050" name="Picture 2" descr="Резултат с изображение за easter decora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6375" y="2715419"/>
            <a:ext cx="6130925" cy="3654974"/>
          </a:xfrm>
          <a:prstGeom prst="rect">
            <a:avLst/>
          </a:prstGeom>
          <a:solidFill>
            <a:srgbClr val="FFFFFF">
              <a:shade val="85000"/>
            </a:srgbClr>
          </a:solidFill>
          <a:ln w="190500" cap="rnd">
            <a:solidFill>
              <a:srgbClr val="FFFFFF"/>
            </a:solidFill>
          </a:ln>
          <a:effectLst>
            <a:outerShdw blurRad="50800" dist="38100" dir="5400000" algn="t" rotWithShape="0">
              <a:prstClr val="black">
                <a:alpha val="40000"/>
              </a:prstClr>
            </a:outerShdw>
          </a:effectLst>
          <a:scene3d>
            <a:camera prst="orthographicFront"/>
            <a:lightRig rig="twoPt" dir="t">
              <a:rot lat="0" lon="0" rev="7800000"/>
            </a:lightRig>
          </a:scene3d>
          <a:sp3d contourW="6350">
            <a:bevelT w="50800" h="16510"/>
            <a:contourClr>
              <a:srgbClr val="C0C0C0"/>
            </a:contourClr>
          </a:sp3d>
          <a:extLst/>
        </p:spPr>
      </p:pic>
    </p:spTree>
    <p:extLst>
      <p:ext uri="{BB962C8B-B14F-4D97-AF65-F5344CB8AC3E}">
        <p14:creationId xmlns:p14="http://schemas.microsoft.com/office/powerpoint/2010/main" val="267352894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randombar(horizontal)">
                                      <p:cBhvr>
                                        <p:cTn id="7" dur="500"/>
                                        <p:tgtEl>
                                          <p:spTgt spid="5">
                                            <p:txEl>
                                              <p:pRg st="0" end="0"/>
                                            </p:txEl>
                                          </p:spTgt>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additive="base">
                                        <p:cTn id="11" dur="500" fill="hold"/>
                                        <p:tgtEl>
                                          <p:spTgt spid="2050"/>
                                        </p:tgtEl>
                                        <p:attrNameLst>
                                          <p:attrName>ppt_x</p:attrName>
                                        </p:attrNameLst>
                                      </p:cBhvr>
                                      <p:tavLst>
                                        <p:tav tm="0">
                                          <p:val>
                                            <p:strVal val="#ppt_x"/>
                                          </p:val>
                                        </p:tav>
                                        <p:tav tm="100000">
                                          <p:val>
                                            <p:strVal val="#ppt_x"/>
                                          </p:val>
                                        </p:tav>
                                      </p:tavLst>
                                    </p:anim>
                                    <p:anim calcmode="lin" valueType="num">
                                      <p:cBhvr additive="base">
                                        <p:cTn id="12"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259" y="358308"/>
            <a:ext cx="11287125" cy="1325563"/>
          </a:xfrm>
        </p:spPr>
        <p:txBody>
          <a:bodyPr>
            <a:noAutofit/>
          </a:bodyPr>
          <a:lstStyle/>
          <a:p>
            <a:r>
              <a:rPr lang="en-US" sz="54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Berlin Sans FB Demi" panose="020E0802020502020306" pitchFamily="34" charset="0"/>
              </a:rPr>
              <a:t>     </a:t>
            </a:r>
            <a:r>
              <a:rPr lang="en-US" sz="60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Berlin Sans FB Demi" panose="020E0802020502020306" pitchFamily="34" charset="0"/>
              </a:rPr>
              <a:t>How do we celebrate Easter</a:t>
            </a:r>
            <a:r>
              <a:rPr lang="bg-BG" sz="60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a:t>
            </a:r>
            <a:r>
              <a:rPr lang="en-US" sz="60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a:t>
            </a:r>
            <a:endParaRPr lang="bg-BG"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3" name="Content Placeholder 2"/>
          <p:cNvSpPr>
            <a:spLocks noGrp="1"/>
          </p:cNvSpPr>
          <p:nvPr>
            <p:ph idx="1"/>
          </p:nvPr>
        </p:nvSpPr>
        <p:spPr>
          <a:xfrm>
            <a:off x="601756" y="2183932"/>
            <a:ext cx="10515600" cy="4351338"/>
          </a:xfrm>
        </p:spPr>
        <p:txBody>
          <a:bodyPr>
            <a:normAutofit/>
          </a:bodyPr>
          <a:lstStyle/>
          <a:p>
            <a:r>
              <a:rPr lang="en-US" sz="2800" b="1" dirty="0">
                <a:ln>
                  <a:solidFill>
                    <a:schemeClr val="bg1"/>
                  </a:solidFill>
                </a:ln>
                <a:effectLst>
                  <a:glow rad="63500">
                    <a:schemeClr val="accent5">
                      <a:satMod val="175000"/>
                      <a:alpha val="40000"/>
                    </a:schemeClr>
                  </a:glow>
                </a:effectLst>
                <a:latin typeface="Arial Rounded MT Bold" panose="020F0704030504030204" pitchFamily="34" charset="0"/>
              </a:rPr>
              <a:t>As you may know, Bulgarians are Orthodox Christians, and Easter here </a:t>
            </a:r>
            <a:r>
              <a:rPr lang="en-US" sz="2800" b="1" dirty="0" smtClean="0">
                <a:ln>
                  <a:solidFill>
                    <a:schemeClr val="bg1"/>
                  </a:solidFill>
                </a:ln>
                <a:effectLst>
                  <a:glow rad="63500">
                    <a:schemeClr val="accent5">
                      <a:satMod val="175000"/>
                      <a:alpha val="40000"/>
                    </a:schemeClr>
                  </a:glow>
                </a:effectLst>
                <a:latin typeface="Arial Rounded MT Bold" panose="020F0704030504030204" pitchFamily="34" charset="0"/>
              </a:rPr>
              <a:t> differs than in the catholic countries.</a:t>
            </a:r>
            <a:r>
              <a:rPr lang="en-US" sz="2800" b="1" dirty="0">
                <a:ln>
                  <a:solidFill>
                    <a:schemeClr val="bg1"/>
                  </a:solidFill>
                </a:ln>
                <a:effectLst>
                  <a:glow rad="63500">
                    <a:schemeClr val="accent5">
                      <a:satMod val="175000"/>
                      <a:alpha val="40000"/>
                    </a:schemeClr>
                  </a:glow>
                </a:effectLst>
                <a:latin typeface="Arial Rounded MT Bold" panose="020F0704030504030204" pitchFamily="34" charset="0"/>
              </a:rPr>
              <a:t> If you are on the territory of Bulgaria during our </a:t>
            </a:r>
            <a:r>
              <a:rPr lang="en-US" sz="2800" b="1" dirty="0" smtClean="0">
                <a:ln>
                  <a:solidFill>
                    <a:schemeClr val="bg1"/>
                  </a:solidFill>
                </a:ln>
                <a:effectLst>
                  <a:glow rad="63500">
                    <a:schemeClr val="accent5">
                      <a:satMod val="175000"/>
                      <a:alpha val="40000"/>
                    </a:schemeClr>
                  </a:glow>
                </a:effectLst>
                <a:latin typeface="Arial Rounded MT Bold" panose="020F0704030504030204" pitchFamily="34" charset="0"/>
              </a:rPr>
              <a:t>Easter, get </a:t>
            </a:r>
            <a:r>
              <a:rPr lang="en-US" sz="2800" b="1" dirty="0">
                <a:ln>
                  <a:solidFill>
                    <a:schemeClr val="bg1"/>
                  </a:solidFill>
                </a:ln>
                <a:effectLst>
                  <a:glow rad="63500">
                    <a:schemeClr val="accent5">
                      <a:satMod val="175000"/>
                      <a:alpha val="40000"/>
                    </a:schemeClr>
                  </a:glow>
                </a:effectLst>
                <a:latin typeface="Arial Rounded MT Bold" panose="020F0704030504030204" pitchFamily="34" charset="0"/>
              </a:rPr>
              <a:t> ready for a </a:t>
            </a:r>
            <a:r>
              <a:rPr lang="en-US" sz="2800" b="1" dirty="0" smtClean="0">
                <a:ln>
                  <a:solidFill>
                    <a:schemeClr val="bg1"/>
                  </a:solidFill>
                </a:ln>
                <a:effectLst>
                  <a:glow rad="63500">
                    <a:schemeClr val="accent5">
                      <a:satMod val="175000"/>
                      <a:alpha val="40000"/>
                    </a:schemeClr>
                  </a:glow>
                </a:effectLst>
                <a:latin typeface="Arial Rounded MT Bold" panose="020F0704030504030204" pitchFamily="34" charset="0"/>
              </a:rPr>
              <a:t>great celebration.</a:t>
            </a:r>
            <a:endParaRPr lang="bg-BG" sz="2800" b="1" dirty="0">
              <a:ln>
                <a:solidFill>
                  <a:schemeClr val="bg1"/>
                </a:solidFill>
              </a:ln>
              <a:effectLst>
                <a:glow rad="63500">
                  <a:schemeClr val="accent5">
                    <a:satMod val="175000"/>
                    <a:alpha val="40000"/>
                  </a:schemeClr>
                </a:glow>
              </a:effectLst>
            </a:endParaRPr>
          </a:p>
        </p:txBody>
      </p:sp>
      <p:sp>
        <p:nvSpPr>
          <p:cNvPr id="5" name="Rectangle 4"/>
          <p:cNvSpPr/>
          <p:nvPr/>
        </p:nvSpPr>
        <p:spPr>
          <a:xfrm>
            <a:off x="-14265919" y="2967335"/>
            <a:ext cx="30961094" cy="923330"/>
          </a:xfrm>
          <a:prstGeom prst="rect">
            <a:avLst/>
          </a:prstGeom>
          <a:noFill/>
        </p:spPr>
        <p:txBody>
          <a:bodyPr wrap="square" lIns="91440" tIns="45720" rIns="91440" bIns="45720">
            <a:spAutoFit/>
          </a:bodyPr>
          <a:lstStyle/>
          <a:p>
            <a:pPr algn="ctr"/>
            <a:endParaRPr lang="bg-BG"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6" name="Rectangle 5"/>
          <p:cNvSpPr/>
          <p:nvPr/>
        </p:nvSpPr>
        <p:spPr>
          <a:xfrm>
            <a:off x="6003634" y="2967335"/>
            <a:ext cx="184731" cy="923330"/>
          </a:xfrm>
          <a:prstGeom prst="rect">
            <a:avLst/>
          </a:prstGeom>
          <a:noFill/>
        </p:spPr>
        <p:txBody>
          <a:bodyPr wrap="none" lIns="91440" tIns="45720" rIns="91440" bIns="45720">
            <a:spAutoFit/>
          </a:bodyPr>
          <a:lstStyle/>
          <a:p>
            <a:pPr algn="ctr"/>
            <a:endParaRPr lang="bg-BG"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7" name="Picture 6"/>
          <p:cNvPicPr>
            <a:picLocks noChangeAspect="1"/>
          </p:cNvPicPr>
          <p:nvPr/>
        </p:nvPicPr>
        <p:blipFill>
          <a:blip r:embed="rId2" cstate="print"/>
          <a:stretch>
            <a:fillRect/>
          </a:stretch>
        </p:blipFill>
        <p:spPr>
          <a:xfrm>
            <a:off x="4310845" y="4174994"/>
            <a:ext cx="3570308" cy="2415909"/>
          </a:xfrm>
          <a:prstGeom prst="round2DiagRect">
            <a:avLst>
              <a:gd name="adj1" fmla="val 16667"/>
              <a:gd name="adj2" fmla="val 0"/>
            </a:avLst>
          </a:prstGeom>
          <a:ln w="88900" cap="sq">
            <a:solidFill>
              <a:schemeClr val="tx1"/>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55038792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14" presetClass="entr" presetSubtype="1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1" dur="500"/>
                                        <p:tgtEl>
                                          <p:spTgt spid="3">
                                            <p:txEl>
                                              <p:pRg st="0" end="0"/>
                                            </p:txEl>
                                          </p:spTgt>
                                        </p:tgtEl>
                                      </p:cBhvr>
                                    </p:animEffect>
                                  </p:childTnLst>
                                </p:cTn>
                              </p:par>
                            </p:childTnLst>
                          </p:cTn>
                        </p:par>
                        <p:par>
                          <p:cTn id="12" fill="hold">
                            <p:stCondLst>
                              <p:cond delay="2500"/>
                            </p:stCondLst>
                            <p:childTnLst>
                              <p:par>
                                <p:cTn id="13" presetID="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325" y="365125"/>
            <a:ext cx="10515600" cy="1325563"/>
          </a:xfrm>
        </p:spPr>
        <p:txBody>
          <a:bodyPr>
            <a:normAutofit fontScale="90000"/>
          </a:bodyPr>
          <a:lstStyle/>
          <a:p>
            <a:pPr algn="ctr"/>
            <a:r>
              <a:rPr lang="en-US" sz="6000" b="0" i="1" spc="0" dirty="0" smtClean="0">
                <a:ln w="10160">
                  <a:solidFill>
                    <a:schemeClr val="accent1"/>
                  </a:solidFill>
                  <a:prstDash val="solid"/>
                </a:ln>
                <a:solidFill>
                  <a:srgbClr val="FFFFFF"/>
                </a:solidFill>
                <a:effectLst>
                  <a:outerShdw blurRad="38100" dist="32000" dir="5400000" algn="tl">
                    <a:srgbClr val="000000">
                      <a:alpha val="30000"/>
                    </a:srgbClr>
                  </a:outerShdw>
                </a:effectLst>
                <a:latin typeface="Algerian" pitchFamily="82" charset="0"/>
              </a:rPr>
              <a:t>When is Easter celebrated</a:t>
            </a:r>
            <a:r>
              <a:rPr lang="bg-BG" sz="6000" b="0" i="1" spc="0" dirty="0">
                <a:ln w="10160">
                  <a:solidFill>
                    <a:schemeClr val="accent1"/>
                  </a:solidFill>
                  <a:prstDash val="solid"/>
                </a:ln>
                <a:solidFill>
                  <a:srgbClr val="FFFFFF"/>
                </a:solidFill>
                <a:effectLst>
                  <a:outerShdw blurRad="38100" dist="32000" dir="5400000" algn="tl">
                    <a:srgbClr val="000000">
                      <a:alpha val="30000"/>
                    </a:srgbClr>
                  </a:outerShdw>
                </a:effectLst>
              </a:rPr>
              <a:t>?</a:t>
            </a: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95381" y="2823895"/>
            <a:ext cx="4494257" cy="29937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Box 6"/>
          <p:cNvSpPr txBox="1"/>
          <p:nvPr/>
        </p:nvSpPr>
        <p:spPr>
          <a:xfrm>
            <a:off x="428210" y="2177762"/>
            <a:ext cx="6867171" cy="3416320"/>
          </a:xfrm>
          <a:prstGeom prst="rect">
            <a:avLst/>
          </a:prstGeom>
          <a:noFill/>
        </p:spPr>
        <p:txBody>
          <a:bodyPr wrap="square" rtlCol="0">
            <a:spAutoFit/>
          </a:bodyPr>
          <a:lstStyle/>
          <a:p>
            <a:pPr>
              <a:buFont typeface="Arial" pitchFamily="34" charset="0"/>
              <a:buChar char="•"/>
            </a:pPr>
            <a:r>
              <a:rPr lang="en-US" sz="36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The day depends on the moon calendar, which is different from the sun calendar, so this is the main reason for the changes in the dates. This year Easter is on 19</a:t>
            </a:r>
            <a:r>
              <a:rPr lang="en-US" sz="3600" b="1" baseline="30000" dirty="0" smtClean="0">
                <a:ln w="18000">
                  <a:solidFill>
                    <a:schemeClr val="accent2">
                      <a:satMod val="140000"/>
                    </a:schemeClr>
                  </a:solidFill>
                  <a:prstDash val="solid"/>
                  <a:miter lim="800000"/>
                </a:ln>
                <a:effectLst>
                  <a:outerShdw blurRad="25500" dist="23000" dir="7020000" algn="tl">
                    <a:srgbClr val="000000">
                      <a:alpha val="50000"/>
                    </a:srgbClr>
                  </a:outerShdw>
                </a:effectLst>
              </a:rPr>
              <a:t>th</a:t>
            </a:r>
            <a:r>
              <a:rPr lang="en-US" sz="36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 April.</a:t>
            </a:r>
          </a:p>
        </p:txBody>
      </p:sp>
      <p:sp>
        <p:nvSpPr>
          <p:cNvPr id="8" name="Title 1"/>
          <p:cNvSpPr txBox="1">
            <a:spLocks/>
          </p:cNvSpPr>
          <p:nvPr/>
        </p:nvSpPr>
        <p:spPr>
          <a:xfrm>
            <a:off x="0" y="32231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bg-BG" sz="6000" b="1" i="1"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28021741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par>
                          <p:cTn id="12" fill="hold">
                            <p:stCondLst>
                              <p:cond delay="2500"/>
                            </p:stCondLst>
                            <p:childTnLst>
                              <p:par>
                                <p:cTn id="13" presetID="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ffectLst>
            <a:outerShdw blurRad="50800" dist="38100" dir="2700000" algn="tl" rotWithShape="0">
              <a:prstClr val="black">
                <a:alpha val="40000"/>
              </a:prstClr>
            </a:outerShdw>
          </a:effectLst>
        </p:spPr>
        <p:txBody>
          <a:bodyPr>
            <a:normAutofit/>
          </a:bodyPr>
          <a:lstStyle/>
          <a:p>
            <a:r>
              <a:rPr lang="en-US" sz="6000" spc="200" dirty="0" smtClean="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latin typeface="Algerian" pitchFamily="82" charset="0"/>
              </a:rPr>
              <a:t>The week of Easter</a:t>
            </a:r>
            <a:endParaRPr lang="bg-BG" sz="6000" spc="200" dirty="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endParaRPr>
          </a:p>
        </p:txBody>
      </p:sp>
      <p:sp>
        <p:nvSpPr>
          <p:cNvPr id="3" name="Content Placeholder 2"/>
          <p:cNvSpPr>
            <a:spLocks noGrp="1"/>
          </p:cNvSpPr>
          <p:nvPr>
            <p:ph idx="1"/>
          </p:nvPr>
        </p:nvSpPr>
        <p:spPr/>
        <p:txBody>
          <a:bodyPr>
            <a:normAutofit/>
          </a:bodyPr>
          <a:lstStyle/>
          <a:p>
            <a:pPr marL="0" indent="0">
              <a:buNone/>
            </a:pPr>
            <a:r>
              <a:rPr lang="en-US" sz="3200" b="1" dirty="0" smtClean="0">
                <a:ln>
                  <a:solidFill>
                    <a:srgbClr val="00B050"/>
                  </a:solidFill>
                </a:ln>
                <a:solidFill>
                  <a:schemeClr val="tx1"/>
                </a:solidFill>
              </a:rPr>
              <a:t>The week before Easter is called the Passion week. This week is dedicated to the preparation for the great day. The most important days are Wednesday, Thursday, Friday and Saturday</a:t>
            </a:r>
            <a:r>
              <a:rPr lang="en-US" sz="3200" b="1" dirty="0" smtClean="0"/>
              <a:t>. </a:t>
            </a:r>
            <a:endParaRPr lang="bg-BG" sz="3200" b="1" dirty="0"/>
          </a:p>
        </p:txBody>
      </p:sp>
      <p:pic>
        <p:nvPicPr>
          <p:cNvPr id="3074" name="Picture 2" descr="Резултат с изображение за „eas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1166" y="3604838"/>
            <a:ext cx="5725882" cy="270388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14831109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down)">
                                      <p:cBhvr>
                                        <p:cTn id="11" dur="500"/>
                                        <p:tgtEl>
                                          <p:spTgt spid="3">
                                            <p:txEl>
                                              <p:pRg st="0" end="0"/>
                                            </p:txEl>
                                          </p:spTgt>
                                        </p:tgtEl>
                                      </p:cBhvr>
                                    </p:animEffect>
                                  </p:childTnLst>
                                </p:cTn>
                              </p:par>
                            </p:childTnLst>
                          </p:cTn>
                        </p:par>
                        <p:par>
                          <p:cTn id="12" fill="hold">
                            <p:stCondLst>
                              <p:cond delay="1000"/>
                            </p:stCondLst>
                            <p:childTnLst>
                              <p:par>
                                <p:cTn id="13" presetID="45" presetClass="entr" presetSubtype="0" fill="hold" nodeType="afterEffect">
                                  <p:stCondLst>
                                    <p:cond delay="0"/>
                                  </p:stCondLst>
                                  <p:childTnLst>
                                    <p:set>
                                      <p:cBhvr>
                                        <p:cTn id="14" dur="1" fill="hold">
                                          <p:stCondLst>
                                            <p:cond delay="0"/>
                                          </p:stCondLst>
                                        </p:cTn>
                                        <p:tgtEl>
                                          <p:spTgt spid="3074"/>
                                        </p:tgtEl>
                                        <p:attrNameLst>
                                          <p:attrName>style.visibility</p:attrName>
                                        </p:attrNameLst>
                                      </p:cBhvr>
                                      <p:to>
                                        <p:strVal val="visible"/>
                                      </p:to>
                                    </p:set>
                                    <p:animEffect transition="in" filter="fade">
                                      <p:cBhvr>
                                        <p:cTn id="15" dur="2000"/>
                                        <p:tgtEl>
                                          <p:spTgt spid="3074"/>
                                        </p:tgtEl>
                                      </p:cBhvr>
                                    </p:animEffect>
                                    <p:anim calcmode="lin" valueType="num">
                                      <p:cBhvr>
                                        <p:cTn id="16" dur="2000" fill="hold"/>
                                        <p:tgtEl>
                                          <p:spTgt spid="3074"/>
                                        </p:tgtEl>
                                        <p:attrNameLst>
                                          <p:attrName>ppt_w</p:attrName>
                                        </p:attrNameLst>
                                      </p:cBhvr>
                                      <p:tavLst>
                                        <p:tav tm="0" fmla="#ppt_w*sin(2.5*pi*$)">
                                          <p:val>
                                            <p:fltVal val="0"/>
                                          </p:val>
                                        </p:tav>
                                        <p:tav tm="100000">
                                          <p:val>
                                            <p:fltVal val="1"/>
                                          </p:val>
                                        </p:tav>
                                      </p:tavLst>
                                    </p:anim>
                                    <p:anim calcmode="lin" valueType="num">
                                      <p:cBhvr>
                                        <p:cTn id="17" dur="2000" fill="hold"/>
                                        <p:tgtEl>
                                          <p:spTgt spid="307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9463" y="562021"/>
            <a:ext cx="10972800" cy="1143000"/>
          </a:xfrm>
        </p:spPr>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540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sz="54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lgerian" pitchFamily="82" charset="0"/>
              </a:rPr>
              <a:t>The great Wednesday</a:t>
            </a:r>
            <a:endParaRPr lang="bg-BG" sz="5400" b="0"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Content Placeholder 2"/>
          <p:cNvSpPr>
            <a:spLocks noGrp="1"/>
          </p:cNvSpPr>
          <p:nvPr>
            <p:ph idx="1"/>
          </p:nvPr>
        </p:nvSpPr>
        <p:spPr>
          <a:xfrm>
            <a:off x="717665" y="1809734"/>
            <a:ext cx="6722225" cy="3586940"/>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On the great Wednesday  the women  mustn`t  work. In the evening  in the villages of </a:t>
            </a:r>
            <a:r>
              <a:rPr lang="en-U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Rhodopes</a:t>
            </a:r>
            <a:r>
              <a:rPr 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and </a:t>
            </a:r>
            <a:r>
              <a:rPr lang="en-US" sz="28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Strandja</a:t>
            </a:r>
            <a:r>
              <a:rPr lang="en-U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people pick herbs and grass, nettle and geranium, which they tie in bouquets. On the next day they bring these bouquets to their relatives and neighbors. </a:t>
            </a:r>
          </a:p>
          <a:p>
            <a:pPr marL="0" indent="0">
              <a:buNone/>
            </a:pPr>
            <a:endPar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8864" y="1876925"/>
            <a:ext cx="2916392" cy="36335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1059963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45145" y="294484"/>
            <a:ext cx="10571347" cy="1015663"/>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6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lgerian" pitchFamily="82" charset="0"/>
              </a:rPr>
              <a:t>The Great Thursday</a:t>
            </a:r>
            <a:endParaRPr lang="bg-BG" sz="6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TextBox 5"/>
          <p:cNvSpPr txBox="1"/>
          <p:nvPr/>
        </p:nvSpPr>
        <p:spPr>
          <a:xfrm>
            <a:off x="324468" y="1186500"/>
            <a:ext cx="11288412" cy="4339650"/>
          </a:xfrm>
          <a:prstGeom prst="rect">
            <a:avLst/>
          </a:prstGeom>
          <a:noFill/>
          <a:effectLst>
            <a:outerShdw blurRad="50800" dist="38100" dir="5400000" algn="t" rotWithShape="0">
              <a:prstClr val="black">
                <a:alpha val="40000"/>
              </a:prstClr>
            </a:outerShdw>
          </a:effectLst>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buFont typeface="Arial" pitchFamily="34" charset="0"/>
              <a:buChar char="•"/>
            </a:pPr>
            <a:r>
              <a:rPr lang="en-U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On the great Thursday are painting eggs. They eat up to the Savior, that is 40 days. From them is given to relatives, to the poor and everyone who enters the house  during the Light Sunday to the week before  Easter. For this the hosts prepared a full bucket with painted eggs.</a:t>
            </a:r>
            <a:r>
              <a:rPr lang="en-US"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n-U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Another important work on Holy Thursday is the preparation of Easter bread. They are prepared with fat and have different shapes and names. They are decorated with an odd number of white and red eggs arranged like a cross.</a:t>
            </a:r>
            <a:r>
              <a:rPr lang="en-US" sz="2800" dirty="0" smtClean="0"/>
              <a:t> </a:t>
            </a:r>
            <a:r>
              <a:rPr lang="en-U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50800" dist="38100" dir="5400000" algn="t" rotWithShape="0">
                    <a:prstClr val="black">
                      <a:alpha val="40000"/>
                    </a:prstClr>
                  </a:outerShdw>
                </a:effectLst>
              </a:rPr>
              <a:t>Holy Thursday is celebrated to protect against hail. Women should not wash, spin or sew, and men should not plow.</a:t>
            </a:r>
          </a:p>
          <a:p>
            <a:pPr>
              <a:buFont typeface="Arial" pitchFamily="34" charset="0"/>
              <a:buChar char="•"/>
            </a:pPr>
            <a:endParaRPr lang="bg-BG"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6146" name="Picture 2" descr="Резултат с изображение за „easter eg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66768" y="4875957"/>
            <a:ext cx="2540721" cy="16946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48425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par>
                          <p:cTn id="14" fill="hold">
                            <p:stCondLst>
                              <p:cond delay="1500"/>
                            </p:stCondLst>
                            <p:childTnLst>
                              <p:par>
                                <p:cTn id="15" presetID="15" presetClass="entr" presetSubtype="0" fill="hold" nodeType="afterEffect">
                                  <p:stCondLst>
                                    <p:cond delay="0"/>
                                  </p:stCondLst>
                                  <p:childTnLst>
                                    <p:set>
                                      <p:cBhvr>
                                        <p:cTn id="16" dur="1" fill="hold">
                                          <p:stCondLst>
                                            <p:cond delay="0"/>
                                          </p:stCondLst>
                                        </p:cTn>
                                        <p:tgtEl>
                                          <p:spTgt spid="6146"/>
                                        </p:tgtEl>
                                        <p:attrNameLst>
                                          <p:attrName>style.visibility</p:attrName>
                                        </p:attrNameLst>
                                      </p:cBhvr>
                                      <p:to>
                                        <p:strVal val="visible"/>
                                      </p:to>
                                    </p:set>
                                    <p:anim calcmode="lin" valueType="num">
                                      <p:cBhvr>
                                        <p:cTn id="17" dur="1000" fill="hold"/>
                                        <p:tgtEl>
                                          <p:spTgt spid="6146"/>
                                        </p:tgtEl>
                                        <p:attrNameLst>
                                          <p:attrName>ppt_w</p:attrName>
                                        </p:attrNameLst>
                                      </p:cBhvr>
                                      <p:tavLst>
                                        <p:tav tm="0">
                                          <p:val>
                                            <p:fltVal val="0"/>
                                          </p:val>
                                        </p:tav>
                                        <p:tav tm="100000">
                                          <p:val>
                                            <p:strVal val="#ppt_w"/>
                                          </p:val>
                                        </p:tav>
                                      </p:tavLst>
                                    </p:anim>
                                    <p:anim calcmode="lin" valueType="num">
                                      <p:cBhvr>
                                        <p:cTn id="18" dur="1000" fill="hold"/>
                                        <p:tgtEl>
                                          <p:spTgt spid="6146"/>
                                        </p:tgtEl>
                                        <p:attrNameLst>
                                          <p:attrName>ppt_h</p:attrName>
                                        </p:attrNameLst>
                                      </p:cBhvr>
                                      <p:tavLst>
                                        <p:tav tm="0">
                                          <p:val>
                                            <p:fltVal val="0"/>
                                          </p:val>
                                        </p:tav>
                                        <p:tav tm="100000">
                                          <p:val>
                                            <p:strVal val="#ppt_h"/>
                                          </p:val>
                                        </p:tav>
                                      </p:tavLst>
                                    </p:anim>
                                    <p:anim calcmode="lin" valueType="num">
                                      <p:cBhvr>
                                        <p:cTn id="19" dur="1000" fill="hold"/>
                                        <p:tgtEl>
                                          <p:spTgt spid="6146"/>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614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normAutofit/>
          </a:bodyPr>
          <a:lstStyle/>
          <a:p>
            <a:r>
              <a:rPr lang="en-US" sz="5400" dirty="0" smtClean="0">
                <a:latin typeface="Algerian" pitchFamily="82" charset="0"/>
              </a:rPr>
              <a:t>The Great Friday</a:t>
            </a:r>
            <a:endParaRPr lang="bg-BG" sz="5400" dirty="0"/>
          </a:p>
        </p:txBody>
      </p:sp>
      <p:sp>
        <p:nvSpPr>
          <p:cNvPr id="3" name="Текстово поле 2"/>
          <p:cNvSpPr txBox="1"/>
          <p:nvPr/>
        </p:nvSpPr>
        <p:spPr>
          <a:xfrm>
            <a:off x="295835" y="1397725"/>
            <a:ext cx="7568005" cy="5632311"/>
          </a:xfrm>
          <a:prstGeom prst="rect">
            <a:avLst/>
          </a:prstGeom>
          <a:noFill/>
        </p:spPr>
        <p:txBody>
          <a:bodyPr wrap="square" rtlCol="0">
            <a:spAutoFit/>
          </a:bodyPr>
          <a:lstStyle/>
          <a:p>
            <a:r>
              <a:rPr lang="en-US" sz="2800" b="1" spc="50" dirty="0" smtClean="0">
                <a:ln w="13500">
                  <a:solidFill>
                    <a:schemeClr val="bg2">
                      <a:lumMod val="75000"/>
                      <a:alpha val="6500"/>
                    </a:schemeClr>
                  </a:solidFill>
                  <a:prstDash val="solid"/>
                </a:ln>
                <a:solidFill>
                  <a:schemeClr val="accent1">
                    <a:tint val="3000"/>
                    <a:alpha val="95000"/>
                  </a:schemeClr>
                </a:solidFill>
                <a:effectLst>
                  <a:innerShdw blurRad="50900" dist="38500" dir="13500000">
                    <a:srgbClr val="000000">
                      <a:alpha val="60000"/>
                    </a:srgbClr>
                  </a:innerShdw>
                </a:effectLst>
              </a:rPr>
              <a:t>Good Friday is the day on which the Son of God, Jesus Christ, was crucified as a sacrifice for the sins of the people. On this day, nothing is eaten or drunk, not even water. Tradition dictates that the newlyweds visit their parents, godparents and brother-in-law, bringing them a bow, a canister - a basket of painted eggs. The hosts also give them eggs. Everyone is sitting around a rich table. When the feast is over, swings are tied to the branches of tall trees and girls, women and children swing to protect themselves from bad diseases.</a:t>
            </a:r>
          </a:p>
          <a:p>
            <a:endParaRPr lang="bg-BG" sz="2400" b="1" spc="50" dirty="0">
              <a:ln w="13500">
                <a:solidFill>
                  <a:schemeClr val="bg2">
                    <a:lumMod val="750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pic>
        <p:nvPicPr>
          <p:cNvPr id="25602" name="Picture 2" descr="Разпети петък е! Вижте какво се прави на този ден"/>
          <p:cNvPicPr>
            <a:picLocks noChangeAspect="1" noChangeArrowheads="1"/>
          </p:cNvPicPr>
          <p:nvPr/>
        </p:nvPicPr>
        <p:blipFill>
          <a:blip r:embed="rId2" cstate="print"/>
          <a:srcRect/>
          <a:stretch>
            <a:fillRect/>
          </a:stretch>
        </p:blipFill>
        <p:spPr bwMode="auto">
          <a:xfrm>
            <a:off x="8541929" y="1010057"/>
            <a:ext cx="2762383" cy="2582228"/>
          </a:xfrm>
          <a:prstGeom prst="rect">
            <a:avLst/>
          </a:prstGeom>
          <a:ln>
            <a:noFill/>
          </a:ln>
          <a:effectLst>
            <a:outerShdw blurRad="292100" dist="139700" dir="2700000" algn="tl" rotWithShape="0">
              <a:srgbClr val="333333">
                <a:alpha val="65000"/>
              </a:srgbClr>
            </a:outerShdw>
          </a:effectLst>
        </p:spPr>
      </p:pic>
      <p:pic>
        <p:nvPicPr>
          <p:cNvPr id="7" name="Картина 6" descr="pysanky-ukrainian-easter-eggs-large.jpg"/>
          <p:cNvPicPr>
            <a:picLocks noChangeAspect="1"/>
          </p:cNvPicPr>
          <p:nvPr/>
        </p:nvPicPr>
        <p:blipFill>
          <a:blip r:embed="rId3"/>
          <a:stretch>
            <a:fillRect/>
          </a:stretch>
        </p:blipFill>
        <p:spPr>
          <a:xfrm>
            <a:off x="8008891" y="4157798"/>
            <a:ext cx="3499485" cy="20937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55" presetClass="entr" presetSubtype="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000" fill="hold"/>
                                        <p:tgtEl>
                                          <p:spTgt spid="3"/>
                                        </p:tgtEl>
                                        <p:attrNameLst>
                                          <p:attrName>ppt_w</p:attrName>
                                        </p:attrNameLst>
                                      </p:cBhvr>
                                      <p:tavLst>
                                        <p:tav tm="0">
                                          <p:val>
                                            <p:strVal val="#ppt_w*0.70"/>
                                          </p:val>
                                        </p:tav>
                                        <p:tav tm="100000">
                                          <p:val>
                                            <p:strVal val="#ppt_w"/>
                                          </p:val>
                                        </p:tav>
                                      </p:tavLst>
                                    </p:anim>
                                    <p:anim calcmode="lin" valueType="num">
                                      <p:cBhvr>
                                        <p:cTn id="17" dur="1000" fill="hold"/>
                                        <p:tgtEl>
                                          <p:spTgt spid="3"/>
                                        </p:tgtEl>
                                        <p:attrNameLst>
                                          <p:attrName>ppt_h</p:attrName>
                                        </p:attrNameLst>
                                      </p:cBhvr>
                                      <p:tavLst>
                                        <p:tav tm="0">
                                          <p:val>
                                            <p:strVal val="#ppt_h"/>
                                          </p:val>
                                        </p:tav>
                                        <p:tav tm="100000">
                                          <p:val>
                                            <p:strVal val="#ppt_h"/>
                                          </p:val>
                                        </p:tav>
                                      </p:tavLst>
                                    </p:anim>
                                    <p:animEffect transition="in" filter="fade">
                                      <p:cBhvr>
                                        <p:cTn id="18" dur="1000"/>
                                        <p:tgtEl>
                                          <p:spTgt spid="3"/>
                                        </p:tgtEl>
                                      </p:cBhvr>
                                    </p:animEffect>
                                  </p:childTnLst>
                                </p:cTn>
                              </p:par>
                            </p:childTnLst>
                          </p:cTn>
                        </p:par>
                        <p:par>
                          <p:cTn id="19" fill="hold">
                            <p:stCondLst>
                              <p:cond delay="2000"/>
                            </p:stCondLst>
                            <p:childTnLst>
                              <p:par>
                                <p:cTn id="20" presetID="52" presetClass="entr" presetSubtype="0" fill="hold" nodeType="afterEffect">
                                  <p:stCondLst>
                                    <p:cond delay="0"/>
                                  </p:stCondLst>
                                  <p:childTnLst>
                                    <p:set>
                                      <p:cBhvr>
                                        <p:cTn id="21" dur="1" fill="hold">
                                          <p:stCondLst>
                                            <p:cond delay="0"/>
                                          </p:stCondLst>
                                        </p:cTn>
                                        <p:tgtEl>
                                          <p:spTgt spid="25602"/>
                                        </p:tgtEl>
                                        <p:attrNameLst>
                                          <p:attrName>style.visibility</p:attrName>
                                        </p:attrNameLst>
                                      </p:cBhvr>
                                      <p:to>
                                        <p:strVal val="visible"/>
                                      </p:to>
                                    </p:set>
                                    <p:animScale>
                                      <p:cBhvr>
                                        <p:cTn id="22" dur="1000" decel="50000" fill="hold">
                                          <p:stCondLst>
                                            <p:cond delay="0"/>
                                          </p:stCondLst>
                                        </p:cTn>
                                        <p:tgtEl>
                                          <p:spTgt spid="2560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25602"/>
                                        </p:tgtEl>
                                        <p:attrNameLst>
                                          <p:attrName>ppt_x</p:attrName>
                                          <p:attrName>ppt_y</p:attrName>
                                        </p:attrNameLst>
                                      </p:cBhvr>
                                    </p:animMotion>
                                    <p:animEffect transition="in" filter="fade">
                                      <p:cBhvr>
                                        <p:cTn id="24" dur="1000"/>
                                        <p:tgtEl>
                                          <p:spTgt spid="25602"/>
                                        </p:tgtEl>
                                      </p:cBhvr>
                                    </p:animEffect>
                                  </p:childTnLst>
                                </p:cTn>
                              </p:par>
                            </p:childTnLst>
                          </p:cTn>
                        </p:par>
                        <p:par>
                          <p:cTn id="25" fill="hold">
                            <p:stCondLst>
                              <p:cond delay="3000"/>
                            </p:stCondLst>
                            <p:childTnLst>
                              <p:par>
                                <p:cTn id="26" presetID="23" presetClass="entr" presetSubtype="16"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418329"/>
            <a:ext cx="10972800" cy="1143000"/>
          </a:xfrm>
          <a:ln>
            <a:noFill/>
          </a:ln>
          <a:effectLst>
            <a:outerShdw blurRad="50800" dist="38100" dir="10800000" algn="r" rotWithShape="0">
              <a:prstClr val="black">
                <a:alpha val="40000"/>
              </a:prstClr>
            </a:outerShdw>
          </a:effectLst>
        </p:spPr>
        <p:txBody>
          <a:bodyPr>
            <a:normAutofit/>
          </a:bodyPr>
          <a:lstStyle/>
          <a:p>
            <a:pPr algn="ctr"/>
            <a:r>
              <a:rPr lang="en-US" sz="5400" spc="0" dirty="0" smtClean="0">
                <a:ln w="12700">
                  <a:solidFill>
                    <a:schemeClr val="tx2">
                      <a:satMod val="155000"/>
                    </a:schemeClr>
                  </a:solidFill>
                  <a:prstDash val="solid"/>
                </a:ln>
                <a:solidFill>
                  <a:schemeClr val="bg2">
                    <a:tint val="85000"/>
                    <a:satMod val="155000"/>
                  </a:schemeClr>
                </a:solidFill>
                <a:effectLst>
                  <a:outerShdw blurRad="50800" dist="38100" dir="13500000" algn="br" rotWithShape="0">
                    <a:prstClr val="black">
                      <a:alpha val="40000"/>
                    </a:prstClr>
                  </a:outerShdw>
                </a:effectLst>
                <a:latin typeface="Algerian" pitchFamily="82" charset="0"/>
              </a:rPr>
              <a:t>The first painting of eggs</a:t>
            </a:r>
            <a:endParaRPr lang="bg-BG" sz="5400" spc="0" dirty="0">
              <a:ln w="12700">
                <a:solidFill>
                  <a:schemeClr val="tx2">
                    <a:satMod val="155000"/>
                  </a:schemeClr>
                </a:solidFill>
                <a:prstDash val="solid"/>
              </a:ln>
              <a:solidFill>
                <a:schemeClr val="bg2">
                  <a:tint val="85000"/>
                  <a:satMod val="155000"/>
                </a:schemeClr>
              </a:solidFill>
              <a:effectLst>
                <a:outerShdw blurRad="50800" dist="38100" dir="13500000" algn="br" rotWithShape="0">
                  <a:prstClr val="black">
                    <a:alpha val="40000"/>
                  </a:prstClr>
                </a:outerShdw>
              </a:effectLst>
            </a:endParaRPr>
          </a:p>
        </p:txBody>
      </p:sp>
      <p:sp>
        <p:nvSpPr>
          <p:cNvPr id="3" name="Content Placeholder 2"/>
          <p:cNvSpPr>
            <a:spLocks noGrp="1"/>
          </p:cNvSpPr>
          <p:nvPr>
            <p:ph idx="1"/>
          </p:nvPr>
        </p:nvSpPr>
        <p:spPr>
          <a:xfrm>
            <a:off x="609600" y="1882833"/>
            <a:ext cx="10972800" cy="3113115"/>
          </a:xfrm>
        </p:spPr>
        <p:txBody>
          <a:bodyPr>
            <a:normAutofit/>
            <a:scene3d>
              <a:camera prst="orthographicFront"/>
              <a:lightRig rig="harsh" dir="t"/>
            </a:scene3d>
            <a:sp3d extrusionH="57150" prstMaterial="matte">
              <a:bevelT w="63500" h="12700" prst="angle"/>
              <a:contourClr>
                <a:schemeClr val="bg1">
                  <a:lumMod val="65000"/>
                </a:schemeClr>
              </a:contourClr>
            </a:sp3d>
          </a:bodyPr>
          <a:lstStyle/>
          <a:p>
            <a:pPr marL="0" indent="0">
              <a:buNone/>
            </a:pPr>
            <a:r>
              <a:rPr lang="en-US" sz="3000" b="1" dirty="0" smtClean="0">
                <a:ln/>
                <a:solidFill>
                  <a:schemeClr val="accent3"/>
                </a:solidFill>
              </a:rPr>
              <a:t>It was a custom in the Jews, when they go to guest,  to bring as gift for the host an egg. An Christian legend tell us when Maria </a:t>
            </a:r>
            <a:r>
              <a:rPr lang="en-US" sz="3000" b="1" dirty="0" err="1" smtClean="0">
                <a:ln/>
                <a:solidFill>
                  <a:schemeClr val="accent3"/>
                </a:solidFill>
              </a:rPr>
              <a:t>Magdalina</a:t>
            </a:r>
            <a:r>
              <a:rPr lang="en-US" sz="3000" b="1" dirty="0" smtClean="0">
                <a:ln/>
                <a:solidFill>
                  <a:schemeClr val="accent3"/>
                </a:solidFill>
              </a:rPr>
              <a:t> goes to Roma to see the Roman emperor, she bring an red egg for him, a symbol of the blood of Christ. Perhaps since Easter, Christians have been observing the custom of donating red eggs.</a:t>
            </a:r>
            <a:endParaRPr lang="bg-BG" sz="3000" b="1" dirty="0">
              <a:ln/>
              <a:solidFill>
                <a:schemeClr val="accent3"/>
              </a:solidFill>
            </a:endParaRPr>
          </a:p>
        </p:txBody>
      </p:sp>
      <p:pic>
        <p:nvPicPr>
          <p:cNvPr id="7170" name="Picture 2" descr="Резултат с изображение за „red easter egg with chris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94866" y="4516450"/>
            <a:ext cx="2519182" cy="188938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7172" name="Picture 4" descr="Резултат с изображение за „red easter egg with christ“"/>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0000" b="90000" l="10000" r="90000">
                        <a14:backgroundMark x1="36375" y1="34524" x2="36375" y2="33069"/>
                        <a14:backgroundMark x1="38625" y1="29762" x2="38625" y2="29762"/>
                        <a14:backgroundMark x1="42125" y1="27910" x2="38625" y2="24206"/>
                        <a14:backgroundMark x1="60250" y1="27513" x2="60250" y2="27513"/>
                        <a14:backgroundMark x1="39000" y1="30688" x2="42250" y2="28175"/>
                        <a14:backgroundMark x1="58125" y1="26587" x2="64000" y2="30291"/>
                        <a14:backgroundMark x1="57000" y1="27778" x2="61250" y2="29101"/>
                      </a14:backgroundRemoval>
                    </a14:imgEffect>
                  </a14:imgLayer>
                </a14:imgProps>
              </a:ext>
              <a:ext uri="{28A0092B-C50C-407E-A947-70E740481C1C}">
                <a14:useLocalDpi xmlns:a14="http://schemas.microsoft.com/office/drawing/2010/main" val="0"/>
              </a:ext>
            </a:extLst>
          </a:blip>
          <a:srcRect/>
          <a:stretch>
            <a:fillRect/>
          </a:stretch>
        </p:blipFill>
        <p:spPr bwMode="auto">
          <a:xfrm>
            <a:off x="0" y="0"/>
            <a:ext cx="2120639" cy="2004004"/>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he Story of Mary Magdalene and the First Easter Egg | Egg art ..."/>
          <p:cNvPicPr>
            <a:picLocks noChangeAspect="1" noChangeArrowheads="1"/>
          </p:cNvPicPr>
          <p:nvPr/>
        </p:nvPicPr>
        <p:blipFill>
          <a:blip r:embed="rId5" cstate="print"/>
          <a:srcRect/>
          <a:stretch>
            <a:fillRect/>
          </a:stretch>
        </p:blipFill>
        <p:spPr bwMode="auto">
          <a:xfrm>
            <a:off x="2128067" y="4415245"/>
            <a:ext cx="2939144" cy="195942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41137635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250"/>
                                        <p:tgtEl>
                                          <p:spTgt spid="2"/>
                                        </p:tgtEl>
                                      </p:cBhvr>
                                    </p:animEffect>
                                    <p:anim calcmode="lin" valueType="num">
                                      <p:cBhvr>
                                        <p:cTn id="8" dur="2250" fill="hold"/>
                                        <p:tgtEl>
                                          <p:spTgt spid="2"/>
                                        </p:tgtEl>
                                        <p:attrNameLst>
                                          <p:attrName>ppt_w</p:attrName>
                                        </p:attrNameLst>
                                      </p:cBhvr>
                                      <p:tavLst>
                                        <p:tav tm="0" fmla="#ppt_w*sin(2.5*pi*$)">
                                          <p:val>
                                            <p:fltVal val="0"/>
                                          </p:val>
                                        </p:tav>
                                        <p:tav tm="100000">
                                          <p:val>
                                            <p:fltVal val="1"/>
                                          </p:val>
                                        </p:tav>
                                      </p:tavLst>
                                    </p:anim>
                                    <p:anim calcmode="lin" valueType="num">
                                      <p:cBhvr>
                                        <p:cTn id="9" dur="225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250"/>
                            </p:stCondLst>
                            <p:childTnLst>
                              <p:par>
                                <p:cTn id="11" presetID="26"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652">
                                          <p:stCondLst>
                                            <p:cond delay="0"/>
                                          </p:stCondLst>
                                        </p:cTn>
                                        <p:tgtEl>
                                          <p:spTgt spid="3">
                                            <p:txEl>
                                              <p:pRg st="0" end="0"/>
                                            </p:txEl>
                                          </p:spTgt>
                                        </p:tgtEl>
                                      </p:cBhvr>
                                    </p:animEffect>
                                    <p:anim calcmode="lin" valueType="num">
                                      <p:cBhvr>
                                        <p:cTn id="14" dur="2050"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5" dur="747"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6" dur="747" tmFilter="0, 0; 0.125,0.2665; 0.25,0.4; 0.375,0.465; 0.5,0.5;  0.625,0.535; 0.75,0.6; 0.875,0.7335; 1,1">
                                          <p:stCondLst>
                                            <p:cond delay="747"/>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7" dur="373" tmFilter="0, 0; 0.125,0.2665; 0.25,0.4; 0.375,0.465; 0.5,0.5;  0.625,0.535; 0.75,0.6; 0.875,0.7335; 1,1">
                                          <p:stCondLst>
                                            <p:cond delay="1490"/>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8" dur="185" tmFilter="0, 0; 0.125,0.2665; 0.25,0.4; 0.375,0.465; 0.5,0.5;  0.625,0.535; 0.75,0.6; 0.875,0.7335; 1,1">
                                          <p:stCondLst>
                                            <p:cond delay="1863"/>
                                          </p:stCondLst>
                                        </p:cTn>
                                        <p:tgtEl>
                                          <p:spTgt spid="3">
                                            <p:txEl>
                                              <p:pRg st="0" end="0"/>
                                            </p:txEl>
                                          </p:spTgt>
                                        </p:tgtEl>
                                        <p:attrNameLst>
                                          <p:attrName>ppt_y</p:attrName>
                                        </p:attrNameLst>
                                      </p:cBhvr>
                                      <p:tavLst>
                                        <p:tav tm="0" fmla="#ppt_y-sin(pi*$)/81">
                                          <p:val>
                                            <p:fltVal val="0"/>
                                          </p:val>
                                        </p:tav>
                                        <p:tav tm="100000">
                                          <p:val>
                                            <p:fltVal val="1"/>
                                          </p:val>
                                        </p:tav>
                                      </p:tavLst>
                                    </p:anim>
                                    <p:animScale>
                                      <p:cBhvr>
                                        <p:cTn id="19" dur="29">
                                          <p:stCondLst>
                                            <p:cond delay="731"/>
                                          </p:stCondLst>
                                        </p:cTn>
                                        <p:tgtEl>
                                          <p:spTgt spid="3">
                                            <p:txEl>
                                              <p:pRg st="0" end="0"/>
                                            </p:txEl>
                                          </p:spTgt>
                                        </p:tgtEl>
                                      </p:cBhvr>
                                      <p:to x="100000" y="60000"/>
                                    </p:animScale>
                                    <p:animScale>
                                      <p:cBhvr>
                                        <p:cTn id="20" dur="187" decel="50000">
                                          <p:stCondLst>
                                            <p:cond delay="761"/>
                                          </p:stCondLst>
                                        </p:cTn>
                                        <p:tgtEl>
                                          <p:spTgt spid="3">
                                            <p:txEl>
                                              <p:pRg st="0" end="0"/>
                                            </p:txEl>
                                          </p:spTgt>
                                        </p:tgtEl>
                                      </p:cBhvr>
                                      <p:to x="100000" y="100000"/>
                                    </p:animScale>
                                    <p:animScale>
                                      <p:cBhvr>
                                        <p:cTn id="21" dur="29">
                                          <p:stCondLst>
                                            <p:cond delay="1476"/>
                                          </p:stCondLst>
                                        </p:cTn>
                                        <p:tgtEl>
                                          <p:spTgt spid="3">
                                            <p:txEl>
                                              <p:pRg st="0" end="0"/>
                                            </p:txEl>
                                          </p:spTgt>
                                        </p:tgtEl>
                                      </p:cBhvr>
                                      <p:to x="100000" y="80000"/>
                                    </p:animScale>
                                    <p:animScale>
                                      <p:cBhvr>
                                        <p:cTn id="22" dur="187" decel="50000">
                                          <p:stCondLst>
                                            <p:cond delay="1505"/>
                                          </p:stCondLst>
                                        </p:cTn>
                                        <p:tgtEl>
                                          <p:spTgt spid="3">
                                            <p:txEl>
                                              <p:pRg st="0" end="0"/>
                                            </p:txEl>
                                          </p:spTgt>
                                        </p:tgtEl>
                                      </p:cBhvr>
                                      <p:to x="100000" y="100000"/>
                                    </p:animScale>
                                    <p:animScale>
                                      <p:cBhvr>
                                        <p:cTn id="23" dur="29">
                                          <p:stCondLst>
                                            <p:cond delay="1847"/>
                                          </p:stCondLst>
                                        </p:cTn>
                                        <p:tgtEl>
                                          <p:spTgt spid="3">
                                            <p:txEl>
                                              <p:pRg st="0" end="0"/>
                                            </p:txEl>
                                          </p:spTgt>
                                        </p:tgtEl>
                                      </p:cBhvr>
                                      <p:to x="100000" y="90000"/>
                                    </p:animScale>
                                    <p:animScale>
                                      <p:cBhvr>
                                        <p:cTn id="24" dur="187" decel="50000">
                                          <p:stCondLst>
                                            <p:cond delay="1876"/>
                                          </p:stCondLst>
                                        </p:cTn>
                                        <p:tgtEl>
                                          <p:spTgt spid="3">
                                            <p:txEl>
                                              <p:pRg st="0" end="0"/>
                                            </p:txEl>
                                          </p:spTgt>
                                        </p:tgtEl>
                                      </p:cBhvr>
                                      <p:to x="100000" y="100000"/>
                                    </p:animScale>
                                    <p:animScale>
                                      <p:cBhvr>
                                        <p:cTn id="25" dur="29">
                                          <p:stCondLst>
                                            <p:cond delay="2034"/>
                                          </p:stCondLst>
                                        </p:cTn>
                                        <p:tgtEl>
                                          <p:spTgt spid="3">
                                            <p:txEl>
                                              <p:pRg st="0" end="0"/>
                                            </p:txEl>
                                          </p:spTgt>
                                        </p:tgtEl>
                                      </p:cBhvr>
                                      <p:to x="100000" y="95000"/>
                                    </p:animScale>
                                    <p:animScale>
                                      <p:cBhvr>
                                        <p:cTn id="26" dur="187" decel="50000">
                                          <p:stCondLst>
                                            <p:cond delay="2063"/>
                                          </p:stCondLst>
                                        </p:cTn>
                                        <p:tgtEl>
                                          <p:spTgt spid="3">
                                            <p:txEl>
                                              <p:pRg st="0" end="0"/>
                                            </p:txEl>
                                          </p:spTgt>
                                        </p:tgtEl>
                                      </p:cBhvr>
                                      <p:to x="100000" y="100000"/>
                                    </p:animScale>
                                  </p:childTnLst>
                                </p:cTn>
                              </p:par>
                            </p:childTnLst>
                          </p:cTn>
                        </p:par>
                        <p:par>
                          <p:cTn id="27" fill="hold">
                            <p:stCondLst>
                              <p:cond delay="4500"/>
                            </p:stCondLst>
                            <p:childTnLst>
                              <p:par>
                                <p:cTn id="28" presetID="2" presetClass="entr" presetSubtype="4" fill="hold" nodeType="afterEffect">
                                  <p:stCondLst>
                                    <p:cond delay="0"/>
                                  </p:stCondLst>
                                  <p:childTnLst>
                                    <p:set>
                                      <p:cBhvr>
                                        <p:cTn id="29" dur="1" fill="hold">
                                          <p:stCondLst>
                                            <p:cond delay="0"/>
                                          </p:stCondLst>
                                        </p:cTn>
                                        <p:tgtEl>
                                          <p:spTgt spid="7170"/>
                                        </p:tgtEl>
                                        <p:attrNameLst>
                                          <p:attrName>style.visibility</p:attrName>
                                        </p:attrNameLst>
                                      </p:cBhvr>
                                      <p:to>
                                        <p:strVal val="visible"/>
                                      </p:to>
                                    </p:set>
                                    <p:anim calcmode="lin" valueType="num">
                                      <p:cBhvr additive="base">
                                        <p:cTn id="30" dur="500" fill="hold"/>
                                        <p:tgtEl>
                                          <p:spTgt spid="7170"/>
                                        </p:tgtEl>
                                        <p:attrNameLst>
                                          <p:attrName>ppt_x</p:attrName>
                                        </p:attrNameLst>
                                      </p:cBhvr>
                                      <p:tavLst>
                                        <p:tav tm="0">
                                          <p:val>
                                            <p:strVal val="#ppt_x"/>
                                          </p:val>
                                        </p:tav>
                                        <p:tav tm="100000">
                                          <p:val>
                                            <p:strVal val="#ppt_x"/>
                                          </p:val>
                                        </p:tav>
                                      </p:tavLst>
                                    </p:anim>
                                    <p:anim calcmode="lin" valueType="num">
                                      <p:cBhvr additive="base">
                                        <p:cTn id="31" dur="500" fill="hold"/>
                                        <p:tgtEl>
                                          <p:spTgt spid="7170"/>
                                        </p:tgtEl>
                                        <p:attrNameLst>
                                          <p:attrName>ppt_y</p:attrName>
                                        </p:attrNameLst>
                                      </p:cBhvr>
                                      <p:tavLst>
                                        <p:tav tm="0">
                                          <p:val>
                                            <p:strVal val="1+#ppt_h/2"/>
                                          </p:val>
                                        </p:tav>
                                        <p:tav tm="100000">
                                          <p:val>
                                            <p:strVal val="#ppt_y"/>
                                          </p:val>
                                        </p:tav>
                                      </p:tavLst>
                                    </p:anim>
                                  </p:childTnLst>
                                </p:cTn>
                              </p:par>
                            </p:childTnLst>
                          </p:cTn>
                        </p:par>
                        <p:par>
                          <p:cTn id="32" fill="hold">
                            <p:stCondLst>
                              <p:cond delay="5000"/>
                            </p:stCondLst>
                            <p:childTnLst>
                              <p:par>
                                <p:cTn id="33" presetID="31" presetClass="entr" presetSubtype="0" fill="hold" nodeType="afterEffect">
                                  <p:stCondLst>
                                    <p:cond delay="0"/>
                                  </p:stCondLst>
                                  <p:iterate type="lt">
                                    <p:tmPct val="5000"/>
                                  </p:iterate>
                                  <p:childTnLst>
                                    <p:set>
                                      <p:cBhvr>
                                        <p:cTn id="34" dur="1" fill="hold">
                                          <p:stCondLst>
                                            <p:cond delay="0"/>
                                          </p:stCondLst>
                                        </p:cTn>
                                        <p:tgtEl>
                                          <p:spTgt spid="4098"/>
                                        </p:tgtEl>
                                        <p:attrNameLst>
                                          <p:attrName>style.visibility</p:attrName>
                                        </p:attrNameLst>
                                      </p:cBhvr>
                                      <p:to>
                                        <p:strVal val="visible"/>
                                      </p:to>
                                    </p:set>
                                    <p:anim calcmode="lin" valueType="num">
                                      <p:cBhvr>
                                        <p:cTn id="35" dur="1000" fill="hold"/>
                                        <p:tgtEl>
                                          <p:spTgt spid="4098"/>
                                        </p:tgtEl>
                                        <p:attrNameLst>
                                          <p:attrName>ppt_w</p:attrName>
                                        </p:attrNameLst>
                                      </p:cBhvr>
                                      <p:tavLst>
                                        <p:tav tm="0">
                                          <p:val>
                                            <p:fltVal val="0"/>
                                          </p:val>
                                        </p:tav>
                                        <p:tav tm="100000">
                                          <p:val>
                                            <p:strVal val="#ppt_w"/>
                                          </p:val>
                                        </p:tav>
                                      </p:tavLst>
                                    </p:anim>
                                    <p:anim calcmode="lin" valueType="num">
                                      <p:cBhvr>
                                        <p:cTn id="36" dur="1000" fill="hold"/>
                                        <p:tgtEl>
                                          <p:spTgt spid="4098"/>
                                        </p:tgtEl>
                                        <p:attrNameLst>
                                          <p:attrName>ppt_h</p:attrName>
                                        </p:attrNameLst>
                                      </p:cBhvr>
                                      <p:tavLst>
                                        <p:tav tm="0">
                                          <p:val>
                                            <p:fltVal val="0"/>
                                          </p:val>
                                        </p:tav>
                                        <p:tav tm="100000">
                                          <p:val>
                                            <p:strVal val="#ppt_h"/>
                                          </p:val>
                                        </p:tav>
                                      </p:tavLst>
                                    </p:anim>
                                    <p:anim calcmode="lin" valueType="num">
                                      <p:cBhvr>
                                        <p:cTn id="37" dur="1000" fill="hold"/>
                                        <p:tgtEl>
                                          <p:spTgt spid="4098"/>
                                        </p:tgtEl>
                                        <p:attrNameLst>
                                          <p:attrName>style.rotation</p:attrName>
                                        </p:attrNameLst>
                                      </p:cBhvr>
                                      <p:tavLst>
                                        <p:tav tm="0">
                                          <p:val>
                                            <p:fltVal val="90"/>
                                          </p:val>
                                        </p:tav>
                                        <p:tav tm="100000">
                                          <p:val>
                                            <p:fltVal val="0"/>
                                          </p:val>
                                        </p:tav>
                                      </p:tavLst>
                                    </p:anim>
                                    <p:animEffect transition="in" filter="fade">
                                      <p:cBhvr>
                                        <p:cTn id="38" dur="1000"/>
                                        <p:tgtEl>
                                          <p:spTgt spid="4098"/>
                                        </p:tgtEl>
                                      </p:cBhvr>
                                    </p:animEffect>
                                  </p:childTnLst>
                                </p:cTn>
                              </p:par>
                            </p:childTnLst>
                          </p:cTn>
                        </p:par>
                        <p:par>
                          <p:cTn id="39" fill="hold">
                            <p:stCondLst>
                              <p:cond delay="6000"/>
                            </p:stCondLst>
                            <p:childTnLst>
                              <p:par>
                                <p:cTn id="40" presetID="42" presetClass="entr" presetSubtype="0" fill="hold" nodeType="afterEffect">
                                  <p:stCondLst>
                                    <p:cond delay="0"/>
                                  </p:stCondLst>
                                  <p:childTnLst>
                                    <p:set>
                                      <p:cBhvr>
                                        <p:cTn id="41" dur="1" fill="hold">
                                          <p:stCondLst>
                                            <p:cond delay="0"/>
                                          </p:stCondLst>
                                        </p:cTn>
                                        <p:tgtEl>
                                          <p:spTgt spid="7172"/>
                                        </p:tgtEl>
                                        <p:attrNameLst>
                                          <p:attrName>style.visibility</p:attrName>
                                        </p:attrNameLst>
                                      </p:cBhvr>
                                      <p:to>
                                        <p:strVal val="visible"/>
                                      </p:to>
                                    </p:set>
                                    <p:animEffect transition="in" filter="fade">
                                      <p:cBhvr>
                                        <p:cTn id="42" dur="500"/>
                                        <p:tgtEl>
                                          <p:spTgt spid="7172"/>
                                        </p:tgtEl>
                                      </p:cBhvr>
                                    </p:animEffect>
                                    <p:anim calcmode="lin" valueType="num">
                                      <p:cBhvr>
                                        <p:cTn id="43" dur="500" fill="hold"/>
                                        <p:tgtEl>
                                          <p:spTgt spid="7172"/>
                                        </p:tgtEl>
                                        <p:attrNameLst>
                                          <p:attrName>ppt_x</p:attrName>
                                        </p:attrNameLst>
                                      </p:cBhvr>
                                      <p:tavLst>
                                        <p:tav tm="0">
                                          <p:val>
                                            <p:strVal val="#ppt_x"/>
                                          </p:val>
                                        </p:tav>
                                        <p:tav tm="100000">
                                          <p:val>
                                            <p:strVal val="#ppt_x"/>
                                          </p:val>
                                        </p:tav>
                                      </p:tavLst>
                                    </p:anim>
                                    <p:anim calcmode="lin" valueType="num">
                                      <p:cBhvr>
                                        <p:cTn id="44" dur="500" fill="hold"/>
                                        <p:tgtEl>
                                          <p:spTgt spid="71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авоъгълник 1"/>
          <p:cNvSpPr/>
          <p:nvPr/>
        </p:nvSpPr>
        <p:spPr>
          <a:xfrm>
            <a:off x="0" y="563770"/>
            <a:ext cx="10569041" cy="1107996"/>
          </a:xfrm>
          <a:prstGeom prst="rect">
            <a:avLst/>
          </a:prstGeom>
          <a:noFill/>
        </p:spPr>
        <p:txBody>
          <a:bodyPr wrap="square" lIns="91440" tIns="45720" rIns="91440" bIns="45720">
            <a:spAutoFit/>
          </a:bodyPr>
          <a:lstStyle/>
          <a:p>
            <a:pPr algn="ctr"/>
            <a:r>
              <a:rPr lang="en-US" sz="6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lgerian" pitchFamily="82" charset="0"/>
                <a:cs typeface="AngsanaUPC" pitchFamily="18" charset="-34"/>
              </a:rPr>
              <a:t>How we paint eggs?</a:t>
            </a:r>
            <a:endParaRPr lang="bg-BG" sz="6600" dirty="0">
              <a:ln w="18415" cmpd="sng">
                <a:solidFill>
                  <a:srgbClr val="FFFFFF"/>
                </a:solidFill>
                <a:prstDash val="solid"/>
              </a:ln>
              <a:solidFill>
                <a:srgbClr val="FFFFFF"/>
              </a:solidFill>
              <a:effectLst>
                <a:outerShdw blurRad="63500" dir="3600000" algn="tl" rotWithShape="0">
                  <a:srgbClr val="000000">
                    <a:alpha val="70000"/>
                  </a:srgbClr>
                </a:outerShdw>
              </a:effectLst>
              <a:cs typeface="AngsanaUPC" pitchFamily="18" charset="-34"/>
            </a:endParaRPr>
          </a:p>
        </p:txBody>
      </p:sp>
      <p:sp>
        <p:nvSpPr>
          <p:cNvPr id="3" name="Правоъгълник 2"/>
          <p:cNvSpPr/>
          <p:nvPr/>
        </p:nvSpPr>
        <p:spPr>
          <a:xfrm>
            <a:off x="744583" y="1894113"/>
            <a:ext cx="9274628" cy="3108543"/>
          </a:xfrm>
          <a:prstGeom prst="rect">
            <a:avLst/>
          </a:prstGeom>
        </p:spPr>
        <p:txBody>
          <a:bodyPr wrap="square">
            <a:spAutoFit/>
            <a:scene3d>
              <a:camera prst="orthographicFront"/>
              <a:lightRig rig="glow" dir="tl">
                <a:rot lat="0" lon="0" rev="5400000"/>
              </a:lightRig>
            </a:scene3d>
            <a:sp3d contourW="12700">
              <a:bevelT w="25400" h="25400"/>
              <a:contourClr>
                <a:schemeClr val="accent6">
                  <a:shade val="73000"/>
                </a:schemeClr>
              </a:contourClr>
            </a:sp3d>
          </a:bodyPr>
          <a:lstStyle/>
          <a:p>
            <a:pPr>
              <a:buFont typeface="Arial" pitchFamily="34" charset="0"/>
              <a:buChar char="•"/>
            </a:pPr>
            <a:r>
              <a:rPr lang="en-US" sz="2800" b="1" dirty="0" smtClean="0">
                <a:ln w="11430"/>
                <a:solidFill>
                  <a:schemeClr val="accent6">
                    <a:lumMod val="60000"/>
                    <a:lumOff val="40000"/>
                  </a:schemeClr>
                </a:solidFill>
                <a:effectLst>
                  <a:glow rad="101600">
                    <a:schemeClr val="accent2">
                      <a:satMod val="175000"/>
                      <a:alpha val="40000"/>
                    </a:schemeClr>
                  </a:glow>
                  <a:outerShdw blurRad="80000" dist="40000" dir="5040000" algn="tl">
                    <a:srgbClr val="000000">
                      <a:alpha val="30000"/>
                    </a:srgbClr>
                  </a:outerShdw>
                  <a:reflection blurRad="6350" stA="55000" endA="300" endPos="45500" dir="5400000" sy="-100000" algn="bl" rotWithShape="0"/>
                </a:effectLst>
              </a:rPr>
              <a:t>Before the eggs were painted, the women carefully cleaned them with ash-water and ash. The first egg is always red. It is rubbed on the children's faces and a cross is drawn on their foreheads so that they are always red and healthy. The egg is placed under the house icon and kept until Holy Thursday of the following year. Then it breaks and inside it foretells the future of the house and the family.</a:t>
            </a:r>
            <a:endParaRPr lang="en-US" sz="2800" b="1" dirty="0">
              <a:ln w="11430"/>
              <a:solidFill>
                <a:schemeClr val="accent6">
                  <a:lumMod val="60000"/>
                  <a:lumOff val="40000"/>
                </a:schemeClr>
              </a:solidFill>
              <a:effectLst>
                <a:glow rad="101600">
                  <a:schemeClr val="accent2">
                    <a:satMod val="175000"/>
                    <a:alpha val="40000"/>
                  </a:schemeClr>
                </a:glow>
                <a:outerShdw blurRad="80000" dist="40000" dir="5040000" algn="tl">
                  <a:srgbClr val="000000">
                    <a:alpha val="30000"/>
                  </a:srgbClr>
                </a:outerShdw>
                <a:reflection blurRad="6350" stA="55000" endA="300" endPos="45500" dir="5400000" sy="-100000" algn="bl" rotWithShape="0"/>
              </a:effectLst>
            </a:endParaRPr>
          </a:p>
        </p:txBody>
      </p:sp>
      <p:pic>
        <p:nvPicPr>
          <p:cNvPr id="24578" name="Picture 2" descr="Боядисване на великденски яйца със свещ - Рецепта | Ezine.bg"/>
          <p:cNvPicPr>
            <a:picLocks noChangeAspect="1" noChangeArrowheads="1"/>
          </p:cNvPicPr>
          <p:nvPr/>
        </p:nvPicPr>
        <p:blipFill>
          <a:blip r:embed="rId2"/>
          <a:srcRect/>
          <a:stretch>
            <a:fillRect/>
          </a:stretch>
        </p:blipFill>
        <p:spPr bwMode="auto">
          <a:xfrm>
            <a:off x="8006353" y="4669972"/>
            <a:ext cx="2731316" cy="191192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par>
                          <p:cTn id="15" fill="hold">
                            <p:stCondLst>
                              <p:cond delay="1000"/>
                            </p:stCondLst>
                            <p:childTnLst>
                              <p:par>
                                <p:cTn id="16" presetID="19" presetClass="entr" presetSubtype="1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ppt_w</p:attrName>
                                        </p:attrNameLst>
                                      </p:cBhvr>
                                      <p:tavLst>
                                        <p:tav tm="0" fmla="#ppt_w*sin(2.5*pi*$)">
                                          <p:val>
                                            <p:fltVal val="0"/>
                                          </p:val>
                                        </p:tav>
                                        <p:tav tm="100000">
                                          <p:val>
                                            <p:fltVal val="1"/>
                                          </p:val>
                                        </p:tav>
                                      </p:tavLst>
                                    </p:anim>
                                    <p:anim calcmode="lin" valueType="num">
                                      <p:cBhvr>
                                        <p:cTn id="19" dur="5000" fill="hold"/>
                                        <p:tgtEl>
                                          <p:spTgt spid="3"/>
                                        </p:tgtEl>
                                        <p:attrNameLst>
                                          <p:attrName>ppt_h</p:attrName>
                                        </p:attrNameLst>
                                      </p:cBhvr>
                                      <p:tavLst>
                                        <p:tav tm="0">
                                          <p:val>
                                            <p:strVal val="#ppt_h"/>
                                          </p:val>
                                        </p:tav>
                                        <p:tav tm="100000">
                                          <p:val>
                                            <p:strVal val="#ppt_h"/>
                                          </p:val>
                                        </p:tav>
                                      </p:tavLst>
                                    </p:anim>
                                  </p:childTnLst>
                                </p:cTn>
                              </p:par>
                            </p:childTnLst>
                          </p:cTn>
                        </p:par>
                        <p:par>
                          <p:cTn id="20" fill="hold">
                            <p:stCondLst>
                              <p:cond delay="6000"/>
                            </p:stCondLst>
                            <p:childTnLst>
                              <p:par>
                                <p:cTn id="21" presetID="30" presetClass="entr" presetSubtype="0" fill="hold" nodeType="afterEffect">
                                  <p:stCondLst>
                                    <p:cond delay="0"/>
                                  </p:stCondLst>
                                  <p:childTnLst>
                                    <p:set>
                                      <p:cBhvr>
                                        <p:cTn id="22" dur="1" fill="hold">
                                          <p:stCondLst>
                                            <p:cond delay="0"/>
                                          </p:stCondLst>
                                        </p:cTn>
                                        <p:tgtEl>
                                          <p:spTgt spid="24578"/>
                                        </p:tgtEl>
                                        <p:attrNameLst>
                                          <p:attrName>style.visibility</p:attrName>
                                        </p:attrNameLst>
                                      </p:cBhvr>
                                      <p:to>
                                        <p:strVal val="visible"/>
                                      </p:to>
                                    </p:set>
                                    <p:animEffect transition="in" filter="fade">
                                      <p:cBhvr>
                                        <p:cTn id="23" dur="800" decel="100000"/>
                                        <p:tgtEl>
                                          <p:spTgt spid="24578"/>
                                        </p:tgtEl>
                                      </p:cBhvr>
                                    </p:animEffect>
                                    <p:anim calcmode="lin" valueType="num">
                                      <p:cBhvr>
                                        <p:cTn id="24" dur="800" decel="100000" fill="hold"/>
                                        <p:tgtEl>
                                          <p:spTgt spid="24578"/>
                                        </p:tgtEl>
                                        <p:attrNameLst>
                                          <p:attrName>style.rotation</p:attrName>
                                        </p:attrNameLst>
                                      </p:cBhvr>
                                      <p:tavLst>
                                        <p:tav tm="0">
                                          <p:val>
                                            <p:fltVal val="-90"/>
                                          </p:val>
                                        </p:tav>
                                        <p:tav tm="100000">
                                          <p:val>
                                            <p:fltVal val="0"/>
                                          </p:val>
                                        </p:tav>
                                      </p:tavLst>
                                    </p:anim>
                                    <p:anim calcmode="lin" valueType="num">
                                      <p:cBhvr>
                                        <p:cTn id="25" dur="800" decel="100000" fill="hold"/>
                                        <p:tgtEl>
                                          <p:spTgt spid="24578"/>
                                        </p:tgtEl>
                                        <p:attrNameLst>
                                          <p:attrName>ppt_x</p:attrName>
                                        </p:attrNameLst>
                                      </p:cBhvr>
                                      <p:tavLst>
                                        <p:tav tm="0">
                                          <p:val>
                                            <p:strVal val="#ppt_x+0.4"/>
                                          </p:val>
                                        </p:tav>
                                        <p:tav tm="100000">
                                          <p:val>
                                            <p:strVal val="#ppt_x-0.05"/>
                                          </p:val>
                                        </p:tav>
                                      </p:tavLst>
                                    </p:anim>
                                    <p:anim calcmode="lin" valueType="num">
                                      <p:cBhvr>
                                        <p:cTn id="26" dur="800" decel="100000" fill="hold"/>
                                        <p:tgtEl>
                                          <p:spTgt spid="24578"/>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24578"/>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2457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indent="0">
              <a:buNone/>
            </a:pPr>
            <a:r>
              <a:rPr lang="en-U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Easter is celebrated for three days. Sunday is the Resurrection of Christ and all the festivities changed go to church. The lighted candle goes home. And everyone congratulates  with “Christ is Risen”, and the answer is “Truly Risen”. We are fighting with eggs and the person with the strongest egg will be healthy all year.</a:t>
            </a:r>
          </a:p>
          <a:p>
            <a:pPr marL="0" indent="0">
              <a:buNone/>
            </a:pPr>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endParaRPr lang="bg-BG"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TextBox 3"/>
          <p:cNvSpPr txBox="1"/>
          <p:nvPr/>
        </p:nvSpPr>
        <p:spPr>
          <a:xfrm>
            <a:off x="1127823" y="448737"/>
            <a:ext cx="9923355" cy="923330"/>
          </a:xfrm>
          <a:prstGeom prst="rect">
            <a:avLst/>
          </a:prstGeom>
          <a:noFill/>
        </p:spPr>
        <p:txBody>
          <a:bodyPr wrap="square" rtlCol="0">
            <a:spAutoFit/>
          </a:bodyPr>
          <a:lstStyle/>
          <a:p>
            <a:r>
              <a:rPr lang="en-US"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Algerian" pitchFamily="82" charset="0"/>
              </a:rPr>
              <a:t>Easter- The great day</a:t>
            </a:r>
            <a:endParaRPr lang="bg-BG"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pic>
        <p:nvPicPr>
          <p:cNvPr id="5122" name="Picture 2" descr="Резултат с изображение за „чукане с яйц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6103" y="4450931"/>
            <a:ext cx="3651654" cy="20540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4" name="Picture 2" descr="Easter GIF by wishafriend"/>
          <p:cNvPicPr>
            <a:picLocks noChangeAspect="1" noChangeArrowheads="1" noCrop="1"/>
          </p:cNvPicPr>
          <p:nvPr/>
        </p:nvPicPr>
        <p:blipFill>
          <a:blip r:embed="rId3"/>
          <a:srcRect/>
          <a:stretch>
            <a:fillRect/>
          </a:stretch>
        </p:blipFill>
        <p:spPr bwMode="auto">
          <a:xfrm>
            <a:off x="665027" y="4833574"/>
            <a:ext cx="3123202" cy="1763099"/>
          </a:xfrm>
          <a:prstGeom prst="rect">
            <a:avLst/>
          </a:prstGeom>
          <a:noFill/>
        </p:spPr>
      </p:pic>
    </p:spTree>
    <p:extLst>
      <p:ext uri="{BB962C8B-B14F-4D97-AF65-F5344CB8AC3E}">
        <p14:creationId xmlns:p14="http://schemas.microsoft.com/office/powerpoint/2010/main" val="304107762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3"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4" dur="1000"/>
                                        <p:tgtEl>
                                          <p:spTgt spid="3">
                                            <p:txEl>
                                              <p:pRg st="0" end="0"/>
                                            </p:txEl>
                                          </p:spTgt>
                                        </p:tgtEl>
                                      </p:cBhvr>
                                    </p:animEffect>
                                  </p:childTnLst>
                                </p:cTn>
                              </p:par>
                            </p:childTnLst>
                          </p:cTn>
                        </p:par>
                        <p:par>
                          <p:cTn id="15" fill="hold">
                            <p:stCondLst>
                              <p:cond delay="1500"/>
                            </p:stCondLst>
                            <p:childTnLst>
                              <p:par>
                                <p:cTn id="16" presetID="31" presetClass="entr" presetSubtype="0"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1" end="1"/>
                                            </p:txEl>
                                          </p:spTgt>
                                        </p:tgtEl>
                                      </p:cBhvr>
                                    </p:animEffect>
                                  </p:childTnLst>
                                </p:cTn>
                              </p:par>
                            </p:childTnLst>
                          </p:cTn>
                        </p:par>
                        <p:par>
                          <p:cTn id="22" fill="hold">
                            <p:stCondLst>
                              <p:cond delay="2500"/>
                            </p:stCondLst>
                            <p:childTnLst>
                              <p:par>
                                <p:cTn id="23" presetID="6" presetClass="entr" presetSubtype="16" fill="hold" nodeType="afterEffect">
                                  <p:stCondLst>
                                    <p:cond delay="0"/>
                                  </p:stCondLst>
                                  <p:childTnLst>
                                    <p:set>
                                      <p:cBhvr>
                                        <p:cTn id="24" dur="1" fill="hold">
                                          <p:stCondLst>
                                            <p:cond delay="0"/>
                                          </p:stCondLst>
                                        </p:cTn>
                                        <p:tgtEl>
                                          <p:spTgt spid="5122"/>
                                        </p:tgtEl>
                                        <p:attrNameLst>
                                          <p:attrName>style.visibility</p:attrName>
                                        </p:attrNameLst>
                                      </p:cBhvr>
                                      <p:to>
                                        <p:strVal val="visible"/>
                                      </p:to>
                                    </p:set>
                                    <p:animEffect transition="in" filter="circle(in)">
                                      <p:cBhvr>
                                        <p:cTn id="25" dur="2000"/>
                                        <p:tgtEl>
                                          <p:spTgt spid="5122"/>
                                        </p:tgtEl>
                                      </p:cBhvr>
                                    </p:animEffect>
                                  </p:childTnLst>
                                </p:cTn>
                              </p:par>
                            </p:childTnLst>
                          </p:cTn>
                        </p:par>
                        <p:par>
                          <p:cTn id="26" fill="hold">
                            <p:stCondLst>
                              <p:cond delay="4500"/>
                            </p:stCondLst>
                            <p:childTnLst>
                              <p:par>
                                <p:cTn id="27" presetID="55" presetClass="entr" presetSubtype="0" fill="hold" nodeType="afterEffect">
                                  <p:stCondLst>
                                    <p:cond delay="0"/>
                                  </p:stCondLst>
                                  <p:childTnLst>
                                    <p:set>
                                      <p:cBhvr>
                                        <p:cTn id="28" dur="1" fill="hold">
                                          <p:stCondLst>
                                            <p:cond delay="0"/>
                                          </p:stCondLst>
                                        </p:cTn>
                                        <p:tgtEl>
                                          <p:spTgt spid="3074"/>
                                        </p:tgtEl>
                                        <p:attrNameLst>
                                          <p:attrName>style.visibility</p:attrName>
                                        </p:attrNameLst>
                                      </p:cBhvr>
                                      <p:to>
                                        <p:strVal val="visible"/>
                                      </p:to>
                                    </p:set>
                                    <p:anim calcmode="lin" valueType="num">
                                      <p:cBhvr>
                                        <p:cTn id="29" dur="1000" fill="hold"/>
                                        <p:tgtEl>
                                          <p:spTgt spid="3074"/>
                                        </p:tgtEl>
                                        <p:attrNameLst>
                                          <p:attrName>ppt_w</p:attrName>
                                        </p:attrNameLst>
                                      </p:cBhvr>
                                      <p:tavLst>
                                        <p:tav tm="0">
                                          <p:val>
                                            <p:strVal val="#ppt_w*0.70"/>
                                          </p:val>
                                        </p:tav>
                                        <p:tav tm="100000">
                                          <p:val>
                                            <p:strVal val="#ppt_w"/>
                                          </p:val>
                                        </p:tav>
                                      </p:tavLst>
                                    </p:anim>
                                    <p:anim calcmode="lin" valueType="num">
                                      <p:cBhvr>
                                        <p:cTn id="30" dur="1000" fill="hold"/>
                                        <p:tgtEl>
                                          <p:spTgt spid="3074"/>
                                        </p:tgtEl>
                                        <p:attrNameLst>
                                          <p:attrName>ppt_h</p:attrName>
                                        </p:attrNameLst>
                                      </p:cBhvr>
                                      <p:tavLst>
                                        <p:tav tm="0">
                                          <p:val>
                                            <p:strVal val="#ppt_h"/>
                                          </p:val>
                                        </p:tav>
                                        <p:tav tm="100000">
                                          <p:val>
                                            <p:strVal val="#ppt_h"/>
                                          </p:val>
                                        </p:tav>
                                      </p:tavLst>
                                    </p:anim>
                                    <p:animEffect transition="in" filter="fade">
                                      <p:cBhvr>
                                        <p:cTn id="31"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Резултат с изображение за „east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57177" y="3916936"/>
            <a:ext cx="3081598" cy="2311198"/>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2054" name="Picture 6" descr="Резултат с изображение за „east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917012">
            <a:off x="591850" y="1294880"/>
            <a:ext cx="2319259" cy="173944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6" name="Picture 8" descr="Резултат с изображение за „eas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9396" y="589523"/>
            <a:ext cx="4138464" cy="2468001"/>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pic>
        <p:nvPicPr>
          <p:cNvPr id="2060" name="Picture 12" descr="Резултат с изображение за „east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13714" y="3916936"/>
            <a:ext cx="2411235" cy="2179638"/>
          </a:xfrm>
          <a:prstGeom prst="rect">
            <a:avLst/>
          </a:prstGeom>
          <a:ln w="228600" cap="sq" cmpd="thickThin">
            <a:solidFill>
              <a:schemeClr val="tx1"/>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2062" name="Picture 14" descr="Резултат с изображение за „east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77947" y="751448"/>
            <a:ext cx="3338611" cy="205048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282796043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circle(in)">
                                      <p:cBhvr>
                                        <p:cTn id="7" dur="2000"/>
                                        <p:tgtEl>
                                          <p:spTgt spid="2054"/>
                                        </p:tgtEl>
                                      </p:cBhvr>
                                    </p:animEffect>
                                  </p:childTnLst>
                                </p:cTn>
                              </p:par>
                            </p:childTnLst>
                          </p:cTn>
                        </p:par>
                        <p:par>
                          <p:cTn id="8" fill="hold">
                            <p:stCondLst>
                              <p:cond delay="2000"/>
                            </p:stCondLst>
                            <p:childTnLst>
                              <p:par>
                                <p:cTn id="9" presetID="31" presetClass="entr" presetSubtype="0" fill="hold" nodeType="afterEffect">
                                  <p:stCondLst>
                                    <p:cond delay="0"/>
                                  </p:stCondLst>
                                  <p:childTnLst>
                                    <p:set>
                                      <p:cBhvr>
                                        <p:cTn id="10" dur="1" fill="hold">
                                          <p:stCondLst>
                                            <p:cond delay="0"/>
                                          </p:stCondLst>
                                        </p:cTn>
                                        <p:tgtEl>
                                          <p:spTgt spid="2056"/>
                                        </p:tgtEl>
                                        <p:attrNameLst>
                                          <p:attrName>style.visibility</p:attrName>
                                        </p:attrNameLst>
                                      </p:cBhvr>
                                      <p:to>
                                        <p:strVal val="visible"/>
                                      </p:to>
                                    </p:set>
                                    <p:anim calcmode="lin" valueType="num">
                                      <p:cBhvr>
                                        <p:cTn id="11" dur="1000" fill="hold"/>
                                        <p:tgtEl>
                                          <p:spTgt spid="2056"/>
                                        </p:tgtEl>
                                        <p:attrNameLst>
                                          <p:attrName>ppt_w</p:attrName>
                                        </p:attrNameLst>
                                      </p:cBhvr>
                                      <p:tavLst>
                                        <p:tav tm="0">
                                          <p:val>
                                            <p:fltVal val="0"/>
                                          </p:val>
                                        </p:tav>
                                        <p:tav tm="100000">
                                          <p:val>
                                            <p:strVal val="#ppt_w"/>
                                          </p:val>
                                        </p:tav>
                                      </p:tavLst>
                                    </p:anim>
                                    <p:anim calcmode="lin" valueType="num">
                                      <p:cBhvr>
                                        <p:cTn id="12" dur="1000" fill="hold"/>
                                        <p:tgtEl>
                                          <p:spTgt spid="2056"/>
                                        </p:tgtEl>
                                        <p:attrNameLst>
                                          <p:attrName>ppt_h</p:attrName>
                                        </p:attrNameLst>
                                      </p:cBhvr>
                                      <p:tavLst>
                                        <p:tav tm="0">
                                          <p:val>
                                            <p:fltVal val="0"/>
                                          </p:val>
                                        </p:tav>
                                        <p:tav tm="100000">
                                          <p:val>
                                            <p:strVal val="#ppt_h"/>
                                          </p:val>
                                        </p:tav>
                                      </p:tavLst>
                                    </p:anim>
                                    <p:anim calcmode="lin" valueType="num">
                                      <p:cBhvr>
                                        <p:cTn id="13" dur="1000" fill="hold"/>
                                        <p:tgtEl>
                                          <p:spTgt spid="2056"/>
                                        </p:tgtEl>
                                        <p:attrNameLst>
                                          <p:attrName>style.rotation</p:attrName>
                                        </p:attrNameLst>
                                      </p:cBhvr>
                                      <p:tavLst>
                                        <p:tav tm="0">
                                          <p:val>
                                            <p:fltVal val="90"/>
                                          </p:val>
                                        </p:tav>
                                        <p:tav tm="100000">
                                          <p:val>
                                            <p:fltVal val="0"/>
                                          </p:val>
                                        </p:tav>
                                      </p:tavLst>
                                    </p:anim>
                                    <p:animEffect transition="in" filter="fade">
                                      <p:cBhvr>
                                        <p:cTn id="14" dur="1000"/>
                                        <p:tgtEl>
                                          <p:spTgt spid="2056"/>
                                        </p:tgtEl>
                                      </p:cBhvr>
                                    </p:animEffect>
                                  </p:childTnLst>
                                </p:cTn>
                              </p:par>
                            </p:childTnLst>
                          </p:cTn>
                        </p:par>
                        <p:par>
                          <p:cTn id="15" fill="hold">
                            <p:stCondLst>
                              <p:cond delay="3000"/>
                            </p:stCondLst>
                            <p:childTnLst>
                              <p:par>
                                <p:cTn id="16" presetID="42" presetClass="entr" presetSubtype="0" fill="hold" nodeType="afterEffect">
                                  <p:stCondLst>
                                    <p:cond delay="0"/>
                                  </p:stCondLst>
                                  <p:childTnLst>
                                    <p:set>
                                      <p:cBhvr>
                                        <p:cTn id="17" dur="1" fill="hold">
                                          <p:stCondLst>
                                            <p:cond delay="0"/>
                                          </p:stCondLst>
                                        </p:cTn>
                                        <p:tgtEl>
                                          <p:spTgt spid="2062"/>
                                        </p:tgtEl>
                                        <p:attrNameLst>
                                          <p:attrName>style.visibility</p:attrName>
                                        </p:attrNameLst>
                                      </p:cBhvr>
                                      <p:to>
                                        <p:strVal val="visible"/>
                                      </p:to>
                                    </p:set>
                                    <p:animEffect transition="in" filter="fade">
                                      <p:cBhvr>
                                        <p:cTn id="18" dur="1000"/>
                                        <p:tgtEl>
                                          <p:spTgt spid="2062"/>
                                        </p:tgtEl>
                                      </p:cBhvr>
                                    </p:animEffect>
                                    <p:anim calcmode="lin" valueType="num">
                                      <p:cBhvr>
                                        <p:cTn id="19" dur="1000" fill="hold"/>
                                        <p:tgtEl>
                                          <p:spTgt spid="2062"/>
                                        </p:tgtEl>
                                        <p:attrNameLst>
                                          <p:attrName>ppt_x</p:attrName>
                                        </p:attrNameLst>
                                      </p:cBhvr>
                                      <p:tavLst>
                                        <p:tav tm="0">
                                          <p:val>
                                            <p:strVal val="#ppt_x"/>
                                          </p:val>
                                        </p:tav>
                                        <p:tav tm="100000">
                                          <p:val>
                                            <p:strVal val="#ppt_x"/>
                                          </p:val>
                                        </p:tav>
                                      </p:tavLst>
                                    </p:anim>
                                    <p:anim calcmode="lin" valueType="num">
                                      <p:cBhvr>
                                        <p:cTn id="20" dur="1000" fill="hold"/>
                                        <p:tgtEl>
                                          <p:spTgt spid="2062"/>
                                        </p:tgtEl>
                                        <p:attrNameLst>
                                          <p:attrName>ppt_y</p:attrName>
                                        </p:attrNameLst>
                                      </p:cBhvr>
                                      <p:tavLst>
                                        <p:tav tm="0">
                                          <p:val>
                                            <p:strVal val="#ppt_y+.1"/>
                                          </p:val>
                                        </p:tav>
                                        <p:tav tm="100000">
                                          <p:val>
                                            <p:strVal val="#ppt_y"/>
                                          </p:val>
                                        </p:tav>
                                      </p:tavLst>
                                    </p:anim>
                                  </p:childTnLst>
                                </p:cTn>
                              </p:par>
                            </p:childTnLst>
                          </p:cTn>
                        </p:par>
                        <p:par>
                          <p:cTn id="21" fill="hold">
                            <p:stCondLst>
                              <p:cond delay="4000"/>
                            </p:stCondLst>
                            <p:childTnLst>
                              <p:par>
                                <p:cTn id="22" presetID="45" presetClass="entr" presetSubtype="0" fill="hold" nodeType="afterEffect">
                                  <p:stCondLst>
                                    <p:cond delay="0"/>
                                  </p:stCondLst>
                                  <p:childTnLst>
                                    <p:set>
                                      <p:cBhvr>
                                        <p:cTn id="23" dur="1" fill="hold">
                                          <p:stCondLst>
                                            <p:cond delay="0"/>
                                          </p:stCondLst>
                                        </p:cTn>
                                        <p:tgtEl>
                                          <p:spTgt spid="2052"/>
                                        </p:tgtEl>
                                        <p:attrNameLst>
                                          <p:attrName>style.visibility</p:attrName>
                                        </p:attrNameLst>
                                      </p:cBhvr>
                                      <p:to>
                                        <p:strVal val="visible"/>
                                      </p:to>
                                    </p:set>
                                    <p:animEffect transition="in" filter="fade">
                                      <p:cBhvr>
                                        <p:cTn id="24" dur="2000"/>
                                        <p:tgtEl>
                                          <p:spTgt spid="2052"/>
                                        </p:tgtEl>
                                      </p:cBhvr>
                                    </p:animEffect>
                                    <p:anim calcmode="lin" valueType="num">
                                      <p:cBhvr>
                                        <p:cTn id="25" dur="2000" fill="hold"/>
                                        <p:tgtEl>
                                          <p:spTgt spid="2052"/>
                                        </p:tgtEl>
                                        <p:attrNameLst>
                                          <p:attrName>ppt_w</p:attrName>
                                        </p:attrNameLst>
                                      </p:cBhvr>
                                      <p:tavLst>
                                        <p:tav tm="0" fmla="#ppt_w*sin(2.5*pi*$)">
                                          <p:val>
                                            <p:fltVal val="0"/>
                                          </p:val>
                                        </p:tav>
                                        <p:tav tm="100000">
                                          <p:val>
                                            <p:fltVal val="1"/>
                                          </p:val>
                                        </p:tav>
                                      </p:tavLst>
                                    </p:anim>
                                    <p:anim calcmode="lin" valueType="num">
                                      <p:cBhvr>
                                        <p:cTn id="26" dur="2000" fill="hold"/>
                                        <p:tgtEl>
                                          <p:spTgt spid="2052"/>
                                        </p:tgtEl>
                                        <p:attrNameLst>
                                          <p:attrName>ppt_h</p:attrName>
                                        </p:attrNameLst>
                                      </p:cBhvr>
                                      <p:tavLst>
                                        <p:tav tm="0">
                                          <p:val>
                                            <p:strVal val="#ppt_h"/>
                                          </p:val>
                                        </p:tav>
                                        <p:tav tm="100000">
                                          <p:val>
                                            <p:strVal val="#ppt_h"/>
                                          </p:val>
                                        </p:tav>
                                      </p:tavLst>
                                    </p:anim>
                                  </p:childTnLst>
                                </p:cTn>
                              </p:par>
                            </p:childTnLst>
                          </p:cTn>
                        </p:par>
                        <p:par>
                          <p:cTn id="27" fill="hold">
                            <p:stCondLst>
                              <p:cond delay="6000"/>
                            </p:stCondLst>
                            <p:childTnLst>
                              <p:par>
                                <p:cTn id="28" presetID="22" presetClass="entr" presetSubtype="4" fill="hold" nodeType="afterEffect">
                                  <p:stCondLst>
                                    <p:cond delay="0"/>
                                  </p:stCondLst>
                                  <p:childTnLst>
                                    <p:set>
                                      <p:cBhvr>
                                        <p:cTn id="29" dur="1" fill="hold">
                                          <p:stCondLst>
                                            <p:cond delay="0"/>
                                          </p:stCondLst>
                                        </p:cTn>
                                        <p:tgtEl>
                                          <p:spTgt spid="2060"/>
                                        </p:tgtEl>
                                        <p:attrNameLst>
                                          <p:attrName>style.visibility</p:attrName>
                                        </p:attrNameLst>
                                      </p:cBhvr>
                                      <p:to>
                                        <p:strVal val="visible"/>
                                      </p:to>
                                    </p:set>
                                    <p:animEffect transition="in" filter="wipe(down)">
                                      <p:cBhvr>
                                        <p:cTn id="30" dur="500"/>
                                        <p:tgtEl>
                                          <p:spTgt spid="2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Резултат с изображение за „eas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5936" y="2607546"/>
            <a:ext cx="5921433" cy="31706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 name="Title 1"/>
          <p:cNvSpPr>
            <a:spLocks noGrp="1"/>
          </p:cNvSpPr>
          <p:nvPr>
            <p:ph type="title"/>
          </p:nvPr>
        </p:nvSpPr>
        <p:spPr>
          <a:xfrm>
            <a:off x="312321" y="1464546"/>
            <a:ext cx="11083637" cy="1143000"/>
          </a:xfrm>
        </p:spPr>
        <p:txBody>
          <a:bodyPr>
            <a:normAutofit/>
          </a:bodyPr>
          <a:lstStyle/>
          <a:p>
            <a:r>
              <a:rPr lang="bg-BG" sz="4400"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n-US" sz="5400"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Thanks for watching</a:t>
            </a:r>
            <a:r>
              <a:rPr lang="bg-BG" sz="5400"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a:t>
            </a:r>
            <a:endParaRPr lang="bg-BG" sz="5400"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23348223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randombar(horizontal)">
                                      <p:cBhvr>
                                        <p:cTn id="11"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hatch">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466</TotalTime>
  <Words>683</Words>
  <Application>Microsoft Office PowerPoint</Application>
  <PresentationFormat>Custom</PresentationFormat>
  <Paragraphs>23</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Thatch</vt:lpstr>
      <vt:lpstr>PowerPoint Presentation</vt:lpstr>
      <vt:lpstr>PowerPoint Presentation</vt:lpstr>
      <vt:lpstr>     How do we celebrate Easter?  </vt:lpstr>
      <vt:lpstr>When is Easter celebrated?</vt:lpstr>
      <vt:lpstr>The week of Easter</vt:lpstr>
      <vt:lpstr>            The great Wednesday</vt:lpstr>
      <vt:lpstr>PowerPoint Presentation</vt:lpstr>
      <vt:lpstr>The Great Friday</vt:lpstr>
      <vt:lpstr>The first painting of eggs</vt:lpstr>
      <vt:lpstr>PowerPoint Presentation</vt:lpstr>
      <vt:lpstr>PowerPoint Presentation</vt:lpstr>
      <vt:lpstr>PowerPoint Presentation</vt:lpstr>
      <vt:lpstr>                    Thanks for watching!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dilyana.valchanova@gmail.com</dc:creator>
  <cp:lastModifiedBy>Windows User</cp:lastModifiedBy>
  <cp:revision>55</cp:revision>
  <dcterms:created xsi:type="dcterms:W3CDTF">2020-01-29T09:21:01Z</dcterms:created>
  <dcterms:modified xsi:type="dcterms:W3CDTF">2020-08-18T13:37:49Z</dcterms:modified>
</cp:coreProperties>
</file>