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Inter" panose="020B0604020202020204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Garbata" panose="020B0604020202020204" charset="0"/>
      <p:regular r:id="rId20"/>
    </p:embeddedFont>
    <p:embeddedFont>
      <p:font typeface="Garbata 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4" d="100"/>
          <a:sy n="44" d="100"/>
        </p:scale>
        <p:origin x="79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778652" y="-477982"/>
            <a:ext cx="3494100" cy="3465368"/>
            <a:chOff x="0" y="0"/>
            <a:chExt cx="920257" cy="9126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20257" cy="912690"/>
            </a:xfrm>
            <a:custGeom>
              <a:avLst/>
              <a:gdLst/>
              <a:ahLst/>
              <a:cxnLst/>
              <a:rect l="l" t="t" r="r" b="b"/>
              <a:pathLst>
                <a:path w="920257" h="912690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868375"/>
                  </a:lnTo>
                  <a:cubicBezTo>
                    <a:pt x="920257" y="880128"/>
                    <a:pt x="915588" y="891400"/>
                    <a:pt x="907277" y="899710"/>
                  </a:cubicBezTo>
                  <a:cubicBezTo>
                    <a:pt x="898967" y="908021"/>
                    <a:pt x="887695" y="912690"/>
                    <a:pt x="875943" y="912690"/>
                  </a:cubicBezTo>
                  <a:lnTo>
                    <a:pt x="44314" y="912690"/>
                  </a:lnTo>
                  <a:cubicBezTo>
                    <a:pt x="32561" y="912690"/>
                    <a:pt x="21290" y="908021"/>
                    <a:pt x="12979" y="899710"/>
                  </a:cubicBezTo>
                  <a:cubicBezTo>
                    <a:pt x="4669" y="891400"/>
                    <a:pt x="0" y="880128"/>
                    <a:pt x="0" y="868375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920257" cy="9603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1453244" y="353291"/>
            <a:ext cx="2144915" cy="2172566"/>
          </a:xfrm>
          <a:custGeom>
            <a:avLst/>
            <a:gdLst/>
            <a:ahLst/>
            <a:cxnLst/>
            <a:rect l="l" t="t" r="r" b="b"/>
            <a:pathLst>
              <a:path w="2144915" h="2172566">
                <a:moveTo>
                  <a:pt x="0" y="0"/>
                </a:moveTo>
                <a:lnTo>
                  <a:pt x="2144916" y="0"/>
                </a:lnTo>
                <a:lnTo>
                  <a:pt x="2144916" y="2172566"/>
                </a:lnTo>
                <a:lnTo>
                  <a:pt x="0" y="2172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0778652" y="3221182"/>
            <a:ext cx="3494100" cy="3864585"/>
            <a:chOff x="0" y="0"/>
            <a:chExt cx="920257" cy="10178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920257" cy="10654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1316143" y="3881068"/>
            <a:ext cx="2253442" cy="2524865"/>
          </a:xfrm>
          <a:custGeom>
            <a:avLst/>
            <a:gdLst/>
            <a:ahLst/>
            <a:cxnLst/>
            <a:rect l="l" t="t" r="r" b="b"/>
            <a:pathLst>
              <a:path w="2253442" h="2524865">
                <a:moveTo>
                  <a:pt x="0" y="0"/>
                </a:moveTo>
                <a:lnTo>
                  <a:pt x="2253442" y="0"/>
                </a:lnTo>
                <a:lnTo>
                  <a:pt x="2253442" y="2524864"/>
                </a:lnTo>
                <a:lnTo>
                  <a:pt x="0" y="25248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0778652" y="7326008"/>
            <a:ext cx="3494100" cy="3864585"/>
            <a:chOff x="0" y="0"/>
            <a:chExt cx="920257" cy="101783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47625"/>
              <a:ext cx="920257" cy="10654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1453244" y="7747335"/>
            <a:ext cx="2144915" cy="2137115"/>
          </a:xfrm>
          <a:custGeom>
            <a:avLst/>
            <a:gdLst/>
            <a:ahLst/>
            <a:cxnLst/>
            <a:rect l="l" t="t" r="r" b="b"/>
            <a:pathLst>
              <a:path w="2144915" h="2137115">
                <a:moveTo>
                  <a:pt x="0" y="0"/>
                </a:moveTo>
                <a:lnTo>
                  <a:pt x="2144916" y="0"/>
                </a:lnTo>
                <a:lnTo>
                  <a:pt x="2144916" y="2137115"/>
                </a:lnTo>
                <a:lnTo>
                  <a:pt x="0" y="213711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14491827" y="-368044"/>
            <a:ext cx="4533191" cy="3890423"/>
            <a:chOff x="0" y="0"/>
            <a:chExt cx="1193927" cy="102463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FE8B57"/>
            </a:solidFill>
            <a:ln cap="sq">
              <a:noFill/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1193927" cy="10722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15241482" y="493568"/>
            <a:ext cx="2376483" cy="2376483"/>
          </a:xfrm>
          <a:custGeom>
            <a:avLst/>
            <a:gdLst/>
            <a:ahLst/>
            <a:cxnLst/>
            <a:rect l="l" t="t" r="r" b="b"/>
            <a:pathLst>
              <a:path w="2376483" h="2376483">
                <a:moveTo>
                  <a:pt x="0" y="0"/>
                </a:moveTo>
                <a:lnTo>
                  <a:pt x="2376483" y="0"/>
                </a:lnTo>
                <a:lnTo>
                  <a:pt x="2376483" y="2376483"/>
                </a:lnTo>
                <a:lnTo>
                  <a:pt x="0" y="23764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14491827" y="3734176"/>
            <a:ext cx="4533191" cy="2952407"/>
            <a:chOff x="0" y="0"/>
            <a:chExt cx="1193927" cy="77758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193927" cy="777589"/>
            </a:xfrm>
            <a:custGeom>
              <a:avLst/>
              <a:gdLst/>
              <a:ahLst/>
              <a:cxnLst/>
              <a:rect l="l" t="t" r="r" b="b"/>
              <a:pathLst>
                <a:path w="1193927" h="777589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743432"/>
                  </a:lnTo>
                  <a:cubicBezTo>
                    <a:pt x="1193927" y="762296"/>
                    <a:pt x="1178634" y="777589"/>
                    <a:pt x="1159770" y="777589"/>
                  </a:cubicBezTo>
                  <a:lnTo>
                    <a:pt x="34157" y="777589"/>
                  </a:lnTo>
                  <a:cubicBezTo>
                    <a:pt x="15292" y="777589"/>
                    <a:pt x="0" y="762296"/>
                    <a:pt x="0" y="743432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448696"/>
            </a:solidFill>
            <a:ln cap="sq">
              <a:noFill/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47625"/>
              <a:ext cx="1193927" cy="8252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>
            <a:off x="15181830" y="4260499"/>
            <a:ext cx="2495787" cy="1881200"/>
          </a:xfrm>
          <a:custGeom>
            <a:avLst/>
            <a:gdLst/>
            <a:ahLst/>
            <a:cxnLst/>
            <a:rect l="l" t="t" r="r" b="b"/>
            <a:pathLst>
              <a:path w="2495787" h="1881200">
                <a:moveTo>
                  <a:pt x="0" y="0"/>
                </a:moveTo>
                <a:lnTo>
                  <a:pt x="2495787" y="0"/>
                </a:lnTo>
                <a:lnTo>
                  <a:pt x="2495787" y="1881200"/>
                </a:lnTo>
                <a:lnTo>
                  <a:pt x="0" y="18812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22" name="Group 22"/>
          <p:cNvGrpSpPr/>
          <p:nvPr/>
        </p:nvGrpSpPr>
        <p:grpSpPr>
          <a:xfrm>
            <a:off x="14491827" y="6896132"/>
            <a:ext cx="4533191" cy="4310503"/>
            <a:chOff x="0" y="0"/>
            <a:chExt cx="1193927" cy="1135276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193927" cy="1135276"/>
            </a:xfrm>
            <a:custGeom>
              <a:avLst/>
              <a:gdLst/>
              <a:ahLst/>
              <a:cxnLst/>
              <a:rect l="l" t="t" r="r" b="b"/>
              <a:pathLst>
                <a:path w="1193927" h="1135276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1101120"/>
                  </a:lnTo>
                  <a:cubicBezTo>
                    <a:pt x="1193927" y="1119984"/>
                    <a:pt x="1178634" y="1135276"/>
                    <a:pt x="1159770" y="1135276"/>
                  </a:cubicBezTo>
                  <a:lnTo>
                    <a:pt x="34157" y="1135276"/>
                  </a:lnTo>
                  <a:cubicBezTo>
                    <a:pt x="15292" y="1135276"/>
                    <a:pt x="0" y="1119984"/>
                    <a:pt x="0" y="1101120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1193927" cy="11829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15221314" y="7458107"/>
            <a:ext cx="2416818" cy="2416818"/>
          </a:xfrm>
          <a:custGeom>
            <a:avLst/>
            <a:gdLst/>
            <a:ahLst/>
            <a:cxnLst/>
            <a:rect l="l" t="t" r="r" b="b"/>
            <a:pathLst>
              <a:path w="2416818" h="2416818">
                <a:moveTo>
                  <a:pt x="0" y="0"/>
                </a:moveTo>
                <a:lnTo>
                  <a:pt x="2416818" y="0"/>
                </a:lnTo>
                <a:lnTo>
                  <a:pt x="2416818" y="2416818"/>
                </a:lnTo>
                <a:lnTo>
                  <a:pt x="0" y="241681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236082" cy="29473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944914" y="7499603"/>
            <a:ext cx="7468623" cy="190462"/>
            <a:chOff x="0" y="0"/>
            <a:chExt cx="1967045" cy="50163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967045" cy="50163"/>
            </a:xfrm>
            <a:custGeom>
              <a:avLst/>
              <a:gdLst/>
              <a:ahLst/>
              <a:cxnLst/>
              <a:rect l="l" t="t" r="r" b="b"/>
              <a:pathLst>
                <a:path w="1967045" h="50163">
                  <a:moveTo>
                    <a:pt x="20732" y="0"/>
                  </a:moveTo>
                  <a:lnTo>
                    <a:pt x="1946313" y="0"/>
                  </a:lnTo>
                  <a:cubicBezTo>
                    <a:pt x="1957763" y="0"/>
                    <a:pt x="1967045" y="9282"/>
                    <a:pt x="1967045" y="20732"/>
                  </a:cubicBezTo>
                  <a:lnTo>
                    <a:pt x="1967045" y="29431"/>
                  </a:lnTo>
                  <a:cubicBezTo>
                    <a:pt x="1967045" y="34929"/>
                    <a:pt x="1964860" y="40203"/>
                    <a:pt x="1960972" y="44091"/>
                  </a:cubicBezTo>
                  <a:cubicBezTo>
                    <a:pt x="1957084" y="47979"/>
                    <a:pt x="1951811" y="50163"/>
                    <a:pt x="1946313" y="50163"/>
                  </a:cubicBezTo>
                  <a:lnTo>
                    <a:pt x="20732" y="50163"/>
                  </a:lnTo>
                  <a:cubicBezTo>
                    <a:pt x="15233" y="50163"/>
                    <a:pt x="9960" y="47979"/>
                    <a:pt x="6072" y="44091"/>
                  </a:cubicBezTo>
                  <a:cubicBezTo>
                    <a:pt x="2184" y="40203"/>
                    <a:pt x="0" y="34929"/>
                    <a:pt x="0" y="29431"/>
                  </a:cubicBezTo>
                  <a:lnTo>
                    <a:pt x="0" y="20732"/>
                  </a:lnTo>
                  <a:cubicBezTo>
                    <a:pt x="0" y="15233"/>
                    <a:pt x="2184" y="9960"/>
                    <a:pt x="6072" y="6072"/>
                  </a:cubicBezTo>
                  <a:cubicBezTo>
                    <a:pt x="9960" y="2184"/>
                    <a:pt x="15233" y="0"/>
                    <a:pt x="20732" y="0"/>
                  </a:cubicBezTo>
                  <a:close/>
                </a:path>
              </a:pathLst>
            </a:custGeom>
            <a:solidFill>
              <a:srgbClr val="FDE7D4"/>
            </a:solidFill>
            <a:ln cap="sq">
              <a:noFill/>
              <a:prstDash val="solid"/>
              <a:miter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-47625"/>
              <a:ext cx="1967045" cy="977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839223" y="346238"/>
            <a:ext cx="3104389" cy="2179619"/>
          </a:xfrm>
          <a:custGeom>
            <a:avLst/>
            <a:gdLst/>
            <a:ahLst/>
            <a:cxnLst/>
            <a:rect l="l" t="t" r="r" b="b"/>
            <a:pathLst>
              <a:path w="3104389" h="2179619">
                <a:moveTo>
                  <a:pt x="0" y="0"/>
                </a:moveTo>
                <a:lnTo>
                  <a:pt x="3104389" y="0"/>
                </a:lnTo>
                <a:lnTo>
                  <a:pt x="3104389" y="2179619"/>
                </a:lnTo>
                <a:lnTo>
                  <a:pt x="0" y="217961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b="-5990"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1535656" y="3319790"/>
            <a:ext cx="8015079" cy="3576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75"/>
              </a:lnSpc>
            </a:pPr>
            <a:r>
              <a:rPr lang="en-US" sz="9175" dirty="0" err="1">
                <a:solidFill>
                  <a:srgbClr val="000000"/>
                </a:solidFill>
                <a:latin typeface="Garbata Bold"/>
              </a:rPr>
              <a:t>Модел</a:t>
            </a:r>
            <a:endParaRPr lang="en-US" sz="9175" dirty="0">
              <a:solidFill>
                <a:srgbClr val="000000"/>
              </a:solidFill>
              <a:latin typeface="Garbata Bold"/>
            </a:endParaRPr>
          </a:p>
          <a:p>
            <a:pPr algn="ctr">
              <a:lnSpc>
                <a:spcPts val="9175"/>
              </a:lnSpc>
            </a:pPr>
            <a:r>
              <a:rPr lang="en-US" sz="9175" dirty="0" err="1">
                <a:solidFill>
                  <a:srgbClr val="000000"/>
                </a:solidFill>
                <a:latin typeface="Garbata Bold"/>
              </a:rPr>
              <a:t>на</a:t>
            </a:r>
            <a:r>
              <a:rPr lang="en-US" sz="9175" dirty="0">
                <a:solidFill>
                  <a:srgbClr val="000000"/>
                </a:solidFill>
                <a:latin typeface="Garbata Bold"/>
              </a:rPr>
              <a:t> </a:t>
            </a:r>
            <a:r>
              <a:rPr lang="en-US" sz="9175" dirty="0" err="1">
                <a:solidFill>
                  <a:srgbClr val="000000"/>
                </a:solidFill>
                <a:latin typeface="Garbata Bold"/>
              </a:rPr>
              <a:t>позитивно</a:t>
            </a:r>
            <a:r>
              <a:rPr lang="en-US" sz="9175" dirty="0">
                <a:solidFill>
                  <a:srgbClr val="000000"/>
                </a:solidFill>
                <a:latin typeface="Garbata Bold"/>
              </a:rPr>
              <a:t> </a:t>
            </a:r>
            <a:r>
              <a:rPr lang="en-US" sz="9175" dirty="0" err="1">
                <a:solidFill>
                  <a:srgbClr val="000000"/>
                </a:solidFill>
                <a:latin typeface="Garbata Bold"/>
              </a:rPr>
              <a:t>образование</a:t>
            </a:r>
            <a:endParaRPr lang="en-US" sz="9175" dirty="0">
              <a:solidFill>
                <a:srgbClr val="000000"/>
              </a:solidFill>
              <a:latin typeface="Garbata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623962" y="1009650"/>
            <a:ext cx="7154690" cy="9668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79"/>
              </a:lnSpc>
            </a:pPr>
            <a:r>
              <a:rPr lang="en-US" sz="6243">
                <a:solidFill>
                  <a:srgbClr val="000000"/>
                </a:solidFill>
                <a:latin typeface="Garbata Bold"/>
              </a:rPr>
              <a:t>СУ  „ГЕО МИЛЕВ“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372224" y="3859850"/>
            <a:ext cx="5557251" cy="1466431"/>
            <a:chOff x="0" y="0"/>
            <a:chExt cx="1694152" cy="4470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94152" cy="447048"/>
            </a:xfrm>
            <a:custGeom>
              <a:avLst/>
              <a:gdLst/>
              <a:ahLst/>
              <a:cxnLst/>
              <a:rect l="l" t="t" r="r" b="b"/>
              <a:pathLst>
                <a:path w="1694152" h="447048">
                  <a:moveTo>
                    <a:pt x="20897" y="0"/>
                  </a:moveTo>
                  <a:lnTo>
                    <a:pt x="1673255" y="0"/>
                  </a:lnTo>
                  <a:cubicBezTo>
                    <a:pt x="1684796" y="0"/>
                    <a:pt x="1694152" y="9356"/>
                    <a:pt x="1694152" y="20897"/>
                  </a:cubicBezTo>
                  <a:lnTo>
                    <a:pt x="1694152" y="426151"/>
                  </a:lnTo>
                  <a:cubicBezTo>
                    <a:pt x="1694152" y="437692"/>
                    <a:pt x="1684796" y="447048"/>
                    <a:pt x="1673255" y="447048"/>
                  </a:cubicBezTo>
                  <a:lnTo>
                    <a:pt x="20897" y="447048"/>
                  </a:lnTo>
                  <a:cubicBezTo>
                    <a:pt x="15355" y="447048"/>
                    <a:pt x="10039" y="444846"/>
                    <a:pt x="6121" y="440927"/>
                  </a:cubicBezTo>
                  <a:cubicBezTo>
                    <a:pt x="2202" y="437008"/>
                    <a:pt x="0" y="431693"/>
                    <a:pt x="0" y="426151"/>
                  </a:cubicBezTo>
                  <a:lnTo>
                    <a:pt x="0" y="20897"/>
                  </a:lnTo>
                  <a:cubicBezTo>
                    <a:pt x="0" y="9356"/>
                    <a:pt x="9356" y="0"/>
                    <a:pt x="20897" y="0"/>
                  </a:cubicBezTo>
                  <a:close/>
                </a:path>
              </a:pathLst>
            </a:custGeom>
            <a:solidFill>
              <a:srgbClr val="448696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1694152" cy="4946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007949" y="3560042"/>
            <a:ext cx="1024795" cy="102479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722801" y="3835323"/>
            <a:ext cx="5557251" cy="1466431"/>
            <a:chOff x="0" y="0"/>
            <a:chExt cx="1694152" cy="44704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694152" cy="447048"/>
            </a:xfrm>
            <a:custGeom>
              <a:avLst/>
              <a:gdLst/>
              <a:ahLst/>
              <a:cxnLst/>
              <a:rect l="l" t="t" r="r" b="b"/>
              <a:pathLst>
                <a:path w="1694152" h="447048">
                  <a:moveTo>
                    <a:pt x="20897" y="0"/>
                  </a:moveTo>
                  <a:lnTo>
                    <a:pt x="1673255" y="0"/>
                  </a:lnTo>
                  <a:cubicBezTo>
                    <a:pt x="1684796" y="0"/>
                    <a:pt x="1694152" y="9356"/>
                    <a:pt x="1694152" y="20897"/>
                  </a:cubicBezTo>
                  <a:lnTo>
                    <a:pt x="1694152" y="426151"/>
                  </a:lnTo>
                  <a:cubicBezTo>
                    <a:pt x="1694152" y="437692"/>
                    <a:pt x="1684796" y="447048"/>
                    <a:pt x="1673255" y="447048"/>
                  </a:cubicBezTo>
                  <a:lnTo>
                    <a:pt x="20897" y="447048"/>
                  </a:lnTo>
                  <a:cubicBezTo>
                    <a:pt x="15355" y="447048"/>
                    <a:pt x="10039" y="444846"/>
                    <a:pt x="6121" y="440927"/>
                  </a:cubicBezTo>
                  <a:cubicBezTo>
                    <a:pt x="2202" y="437008"/>
                    <a:pt x="0" y="431693"/>
                    <a:pt x="0" y="426151"/>
                  </a:cubicBezTo>
                  <a:lnTo>
                    <a:pt x="0" y="20897"/>
                  </a:lnTo>
                  <a:cubicBezTo>
                    <a:pt x="0" y="9356"/>
                    <a:pt x="9356" y="0"/>
                    <a:pt x="20897" y="0"/>
                  </a:cubicBezTo>
                  <a:close/>
                </a:path>
              </a:pathLst>
            </a:custGeom>
            <a:solidFill>
              <a:srgbClr val="448696"/>
            </a:solidFill>
            <a:ln cap="sq">
              <a:noFill/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1694152" cy="4946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358525" y="3560042"/>
            <a:ext cx="1024795" cy="1024795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3372224" y="6171447"/>
            <a:ext cx="5557251" cy="1466431"/>
            <a:chOff x="0" y="0"/>
            <a:chExt cx="1694152" cy="44704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694152" cy="447048"/>
            </a:xfrm>
            <a:custGeom>
              <a:avLst/>
              <a:gdLst/>
              <a:ahLst/>
              <a:cxnLst/>
              <a:rect l="l" t="t" r="r" b="b"/>
              <a:pathLst>
                <a:path w="1694152" h="447048">
                  <a:moveTo>
                    <a:pt x="20897" y="0"/>
                  </a:moveTo>
                  <a:lnTo>
                    <a:pt x="1673255" y="0"/>
                  </a:lnTo>
                  <a:cubicBezTo>
                    <a:pt x="1684796" y="0"/>
                    <a:pt x="1694152" y="9356"/>
                    <a:pt x="1694152" y="20897"/>
                  </a:cubicBezTo>
                  <a:lnTo>
                    <a:pt x="1694152" y="426151"/>
                  </a:lnTo>
                  <a:cubicBezTo>
                    <a:pt x="1694152" y="437692"/>
                    <a:pt x="1684796" y="447048"/>
                    <a:pt x="1673255" y="447048"/>
                  </a:cubicBezTo>
                  <a:lnTo>
                    <a:pt x="20897" y="447048"/>
                  </a:lnTo>
                  <a:cubicBezTo>
                    <a:pt x="15355" y="447048"/>
                    <a:pt x="10039" y="444846"/>
                    <a:pt x="6121" y="440927"/>
                  </a:cubicBezTo>
                  <a:cubicBezTo>
                    <a:pt x="2202" y="437008"/>
                    <a:pt x="0" y="431693"/>
                    <a:pt x="0" y="426151"/>
                  </a:cubicBezTo>
                  <a:lnTo>
                    <a:pt x="0" y="20897"/>
                  </a:lnTo>
                  <a:cubicBezTo>
                    <a:pt x="0" y="9356"/>
                    <a:pt x="9356" y="0"/>
                    <a:pt x="20897" y="0"/>
                  </a:cubicBezTo>
                  <a:close/>
                </a:path>
              </a:pathLst>
            </a:custGeom>
            <a:solidFill>
              <a:srgbClr val="448696"/>
            </a:solidFill>
            <a:ln cap="sq">
              <a:noFill/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1694152" cy="4946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3007949" y="5871638"/>
            <a:ext cx="1024795" cy="1024795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722801" y="6171447"/>
            <a:ext cx="5557251" cy="1466431"/>
            <a:chOff x="0" y="0"/>
            <a:chExt cx="1694152" cy="447048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694152" cy="447048"/>
            </a:xfrm>
            <a:custGeom>
              <a:avLst/>
              <a:gdLst/>
              <a:ahLst/>
              <a:cxnLst/>
              <a:rect l="l" t="t" r="r" b="b"/>
              <a:pathLst>
                <a:path w="1694152" h="447048">
                  <a:moveTo>
                    <a:pt x="20897" y="0"/>
                  </a:moveTo>
                  <a:lnTo>
                    <a:pt x="1673255" y="0"/>
                  </a:lnTo>
                  <a:cubicBezTo>
                    <a:pt x="1684796" y="0"/>
                    <a:pt x="1694152" y="9356"/>
                    <a:pt x="1694152" y="20897"/>
                  </a:cubicBezTo>
                  <a:lnTo>
                    <a:pt x="1694152" y="426151"/>
                  </a:lnTo>
                  <a:cubicBezTo>
                    <a:pt x="1694152" y="437692"/>
                    <a:pt x="1684796" y="447048"/>
                    <a:pt x="1673255" y="447048"/>
                  </a:cubicBezTo>
                  <a:lnTo>
                    <a:pt x="20897" y="447048"/>
                  </a:lnTo>
                  <a:cubicBezTo>
                    <a:pt x="15355" y="447048"/>
                    <a:pt x="10039" y="444846"/>
                    <a:pt x="6121" y="440927"/>
                  </a:cubicBezTo>
                  <a:cubicBezTo>
                    <a:pt x="2202" y="437008"/>
                    <a:pt x="0" y="431693"/>
                    <a:pt x="0" y="426151"/>
                  </a:cubicBezTo>
                  <a:lnTo>
                    <a:pt x="0" y="20897"/>
                  </a:lnTo>
                  <a:cubicBezTo>
                    <a:pt x="0" y="9356"/>
                    <a:pt x="9356" y="0"/>
                    <a:pt x="20897" y="0"/>
                  </a:cubicBezTo>
                  <a:close/>
                </a:path>
              </a:pathLst>
            </a:custGeom>
            <a:solidFill>
              <a:srgbClr val="448696"/>
            </a:solidFill>
            <a:ln cap="sq">
              <a:noFill/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1694152" cy="4946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9358525" y="5871638"/>
            <a:ext cx="1024795" cy="1024795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3759814" y="1710588"/>
            <a:ext cx="10339322" cy="1339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</a:pPr>
            <a:r>
              <a:rPr lang="en-US" sz="9999">
                <a:solidFill>
                  <a:srgbClr val="000000"/>
                </a:solidFill>
                <a:latin typeface="Garbata"/>
              </a:rPr>
              <a:t>ПЪТЯТ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215104" y="3856168"/>
            <a:ext cx="610485" cy="455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6"/>
              </a:lnSpc>
            </a:pPr>
            <a:r>
              <a:rPr lang="en-US" sz="2899">
                <a:solidFill>
                  <a:srgbClr val="000000"/>
                </a:solidFill>
                <a:latin typeface="Inter"/>
              </a:rPr>
              <a:t>01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372224" y="3971470"/>
            <a:ext cx="5557251" cy="1336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50"/>
              </a:lnSpc>
            </a:pPr>
            <a:r>
              <a:rPr lang="en-US" sz="4268">
                <a:solidFill>
                  <a:srgbClr val="FDFCF5"/>
                </a:solidFill>
                <a:latin typeface="Garbata Bold"/>
              </a:rPr>
              <a:t>Училищни </a:t>
            </a:r>
          </a:p>
          <a:p>
            <a:pPr algn="ctr">
              <a:lnSpc>
                <a:spcPts val="5250"/>
              </a:lnSpc>
            </a:pPr>
            <a:r>
              <a:rPr lang="en-US" sz="4268">
                <a:solidFill>
                  <a:srgbClr val="FDFCF5"/>
                </a:solidFill>
                <a:latin typeface="Garbata Bold"/>
              </a:rPr>
              <a:t>програми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565680" y="3856168"/>
            <a:ext cx="610485" cy="455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6"/>
              </a:lnSpc>
            </a:pPr>
            <a:r>
              <a:rPr lang="en-US" sz="2899">
                <a:solidFill>
                  <a:srgbClr val="000000"/>
                </a:solidFill>
                <a:latin typeface="Inter"/>
              </a:rPr>
              <a:t>02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0383320" y="3971470"/>
            <a:ext cx="4457262" cy="1298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65"/>
              </a:lnSpc>
            </a:pPr>
            <a:r>
              <a:rPr lang="en-US" sz="4199">
                <a:solidFill>
                  <a:srgbClr val="FDFCF5"/>
                </a:solidFill>
                <a:latin typeface="Garbata Bold"/>
              </a:rPr>
              <a:t>Проекти към Община Варна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3215104" y="6167765"/>
            <a:ext cx="610485" cy="455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6"/>
              </a:lnSpc>
            </a:pPr>
            <a:r>
              <a:rPr lang="en-US" sz="2899">
                <a:solidFill>
                  <a:srgbClr val="000000"/>
                </a:solidFill>
                <a:latin typeface="Inter"/>
              </a:rPr>
              <a:t>03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4032744" y="6278781"/>
            <a:ext cx="4457262" cy="1298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65"/>
              </a:lnSpc>
            </a:pPr>
            <a:r>
              <a:rPr lang="en-US" sz="4199">
                <a:solidFill>
                  <a:srgbClr val="FDFCF5"/>
                </a:solidFill>
                <a:latin typeface="Garbata Bold"/>
              </a:rPr>
              <a:t>НП „Участвай и променяй“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9565680" y="6167765"/>
            <a:ext cx="610485" cy="455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6"/>
              </a:lnSpc>
            </a:pPr>
            <a:r>
              <a:rPr lang="en-US" sz="2899">
                <a:solidFill>
                  <a:srgbClr val="000000"/>
                </a:solidFill>
                <a:latin typeface="Inter"/>
              </a:rPr>
              <a:t>04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0404770" y="6237684"/>
            <a:ext cx="4457262" cy="1298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65"/>
              </a:lnSpc>
            </a:pPr>
            <a:r>
              <a:rPr lang="en-US" sz="4199">
                <a:solidFill>
                  <a:srgbClr val="FDFCF5"/>
                </a:solidFill>
                <a:latin typeface="Garbata Bold"/>
              </a:rPr>
              <a:t>„Програма за благополучие“</a:t>
            </a:r>
          </a:p>
        </p:txBody>
      </p:sp>
      <p:grpSp>
        <p:nvGrpSpPr>
          <p:cNvPr id="35" name="Group 35"/>
          <p:cNvGrpSpPr/>
          <p:nvPr/>
        </p:nvGrpSpPr>
        <p:grpSpPr>
          <a:xfrm>
            <a:off x="-486152" y="-1574561"/>
            <a:ext cx="3494100" cy="3864585"/>
            <a:chOff x="0" y="0"/>
            <a:chExt cx="920257" cy="1017833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0" y="-47625"/>
              <a:ext cx="920257" cy="10654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-1276727" y="1292913"/>
            <a:ext cx="3494100" cy="3864585"/>
            <a:chOff x="0" y="0"/>
            <a:chExt cx="920257" cy="1017833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0" y="-47625"/>
              <a:ext cx="920257" cy="10654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16337326" y="6896433"/>
            <a:ext cx="3494100" cy="3864585"/>
            <a:chOff x="0" y="0"/>
            <a:chExt cx="920257" cy="1017833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0" y="-47625"/>
              <a:ext cx="920257" cy="10654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13765200" y="8771353"/>
            <a:ext cx="3494100" cy="3864585"/>
            <a:chOff x="0" y="0"/>
            <a:chExt cx="920257" cy="1017833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46" name="TextBox 46"/>
            <p:cNvSpPr txBox="1"/>
            <p:nvPr/>
          </p:nvSpPr>
          <p:spPr>
            <a:xfrm>
              <a:off x="0" y="-47625"/>
              <a:ext cx="920257" cy="10654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2742461"/>
            <a:ext cx="18288000" cy="7544539"/>
            <a:chOff x="0" y="0"/>
            <a:chExt cx="5575176" cy="22999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575176" cy="2299986"/>
            </a:xfrm>
            <a:custGeom>
              <a:avLst/>
              <a:gdLst/>
              <a:ahLst/>
              <a:cxnLst/>
              <a:rect l="l" t="t" r="r" b="b"/>
              <a:pathLst>
                <a:path w="5575176" h="2299986">
                  <a:moveTo>
                    <a:pt x="6350" y="0"/>
                  </a:moveTo>
                  <a:lnTo>
                    <a:pt x="5568826" y="0"/>
                  </a:lnTo>
                  <a:cubicBezTo>
                    <a:pt x="5572334" y="0"/>
                    <a:pt x="5575176" y="2843"/>
                    <a:pt x="5575176" y="6350"/>
                  </a:cubicBezTo>
                  <a:lnTo>
                    <a:pt x="5575176" y="2293636"/>
                  </a:lnTo>
                  <a:cubicBezTo>
                    <a:pt x="5575176" y="2295320"/>
                    <a:pt x="5574507" y="2296935"/>
                    <a:pt x="5573316" y="2298126"/>
                  </a:cubicBezTo>
                  <a:cubicBezTo>
                    <a:pt x="5572126" y="2299317"/>
                    <a:pt x="5570510" y="2299986"/>
                    <a:pt x="5568826" y="2299986"/>
                  </a:cubicBezTo>
                  <a:lnTo>
                    <a:pt x="6350" y="2299986"/>
                  </a:lnTo>
                  <a:cubicBezTo>
                    <a:pt x="2843" y="2299986"/>
                    <a:pt x="0" y="2297143"/>
                    <a:pt x="0" y="2293636"/>
                  </a:cubicBezTo>
                  <a:lnTo>
                    <a:pt x="0" y="6350"/>
                  </a:lnTo>
                  <a:cubicBezTo>
                    <a:pt x="0" y="2843"/>
                    <a:pt x="2843" y="0"/>
                    <a:pt x="6350" y="0"/>
                  </a:cubicBezTo>
                  <a:close/>
                </a:path>
              </a:pathLst>
            </a:custGeom>
            <a:solidFill>
              <a:srgbClr val="FDFCF5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575176" cy="23476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118216" y="426989"/>
            <a:ext cx="12051569" cy="2194290"/>
            <a:chOff x="0" y="0"/>
            <a:chExt cx="3673973" cy="66893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3973" cy="668939"/>
            </a:xfrm>
            <a:custGeom>
              <a:avLst/>
              <a:gdLst/>
              <a:ahLst/>
              <a:cxnLst/>
              <a:rect l="l" t="t" r="r" b="b"/>
              <a:pathLst>
                <a:path w="3673973" h="668939">
                  <a:moveTo>
                    <a:pt x="9636" y="0"/>
                  </a:moveTo>
                  <a:lnTo>
                    <a:pt x="3664337" y="0"/>
                  </a:lnTo>
                  <a:cubicBezTo>
                    <a:pt x="3666893" y="0"/>
                    <a:pt x="3669343" y="1015"/>
                    <a:pt x="3671151" y="2822"/>
                  </a:cubicBezTo>
                  <a:cubicBezTo>
                    <a:pt x="3672958" y="4629"/>
                    <a:pt x="3673973" y="7080"/>
                    <a:pt x="3673973" y="9636"/>
                  </a:cubicBezTo>
                  <a:lnTo>
                    <a:pt x="3673973" y="659303"/>
                  </a:lnTo>
                  <a:cubicBezTo>
                    <a:pt x="3673973" y="664625"/>
                    <a:pt x="3669659" y="668939"/>
                    <a:pt x="3664337" y="668939"/>
                  </a:cubicBezTo>
                  <a:lnTo>
                    <a:pt x="9636" y="668939"/>
                  </a:lnTo>
                  <a:cubicBezTo>
                    <a:pt x="7080" y="668939"/>
                    <a:pt x="4629" y="667924"/>
                    <a:pt x="2822" y="666117"/>
                  </a:cubicBezTo>
                  <a:cubicBezTo>
                    <a:pt x="1015" y="664309"/>
                    <a:pt x="0" y="661858"/>
                    <a:pt x="0" y="659303"/>
                  </a:cubicBezTo>
                  <a:lnTo>
                    <a:pt x="0" y="9636"/>
                  </a:lnTo>
                  <a:cubicBezTo>
                    <a:pt x="0" y="7080"/>
                    <a:pt x="1015" y="4629"/>
                    <a:pt x="2822" y="2822"/>
                  </a:cubicBezTo>
                  <a:cubicBezTo>
                    <a:pt x="4629" y="1015"/>
                    <a:pt x="7080" y="0"/>
                    <a:pt x="9636" y="0"/>
                  </a:cubicBezTo>
                  <a:close/>
                </a:path>
              </a:pathLst>
            </a:custGeom>
            <a:solidFill>
              <a:srgbClr val="133C74"/>
            </a:solidFill>
            <a:ln cap="sq">
              <a:noFill/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3673973" cy="7165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5400000">
            <a:off x="-1209613" y="-1339518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0" y="0"/>
                </a:moveTo>
                <a:lnTo>
                  <a:pt x="5145312" y="0"/>
                </a:lnTo>
                <a:lnTo>
                  <a:pt x="5145312" y="2315390"/>
                </a:lnTo>
                <a:lnTo>
                  <a:pt x="0" y="2315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5400000" flipH="1" flipV="1">
            <a:off x="14892833" y="8788155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5145311" y="2315390"/>
                </a:moveTo>
                <a:lnTo>
                  <a:pt x="0" y="2315390"/>
                </a:lnTo>
                <a:lnTo>
                  <a:pt x="0" y="0"/>
                </a:lnTo>
                <a:lnTo>
                  <a:pt x="5145311" y="0"/>
                </a:lnTo>
                <a:lnTo>
                  <a:pt x="5145311" y="231539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10" name="Table 10"/>
          <p:cNvGraphicFramePr>
            <a:graphicFrameLocks noGrp="1"/>
          </p:cNvGraphicFramePr>
          <p:nvPr/>
        </p:nvGraphicFramePr>
        <p:xfrm>
          <a:off x="205348" y="2742461"/>
          <a:ext cx="17489605" cy="7334251"/>
        </p:xfrm>
        <a:graphic>
          <a:graphicData uri="http://schemas.openxmlformats.org/drawingml/2006/table">
            <a:tbl>
              <a:tblPr/>
              <a:tblGrid>
                <a:gridCol w="3103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640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19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36211">
                <a:tc>
                  <a:txBody>
                    <a:bodyPr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Garbata Bold"/>
                        </a:rPr>
                        <a:t>Клас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Програма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Garbata Bold"/>
                        </a:rPr>
                        <a:t>Продължителност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510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1 - 4 клас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„Аз и другите“</a:t>
                      </a: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 - програма за развиване социалните умения на учениците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4 часа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74510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 1 - 3 клас</a:t>
                      </a:r>
                      <a:endParaRPr lang="en-US" sz="1100"/>
                    </a:p>
                    <a:p>
                      <a:pPr algn="ctr">
                        <a:lnSpc>
                          <a:spcPts val="3779"/>
                        </a:lnSpc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ЦОУД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„Уроци за мен и за другите“</a:t>
                      </a: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 - програма, насочена към опознаване на добродетели и ценности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10 часа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4510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1 - 7 клас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„Програма за превенция и интервенция на агресията и насилието в училище“, проект на МОН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12 часа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74510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5 - 7 клас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„</a:t>
                      </a:r>
                      <a:r>
                        <a:rPr lang="en-US" sz="2699">
                          <a:solidFill>
                            <a:srgbClr val="000000"/>
                          </a:solidFill>
                          <a:latin typeface="Garbata Bold"/>
                        </a:rPr>
                        <a:t>Всички сме свързани</a:t>
                      </a: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“ - програма за развиване уменията на учениците за безконфликтно общуване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r>
                        <a:rPr lang="en-US" sz="2699">
                          <a:solidFill>
                            <a:srgbClr val="000000"/>
                          </a:solidFill>
                          <a:latin typeface="Garbata"/>
                        </a:rPr>
                        <a:t>8 часа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" name="TextBox 11"/>
          <p:cNvSpPr txBox="1"/>
          <p:nvPr/>
        </p:nvSpPr>
        <p:spPr>
          <a:xfrm>
            <a:off x="3331965" y="875904"/>
            <a:ext cx="11624071" cy="1581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FDFCF5"/>
                </a:solidFill>
                <a:latin typeface="Garbata"/>
              </a:rPr>
              <a:t>Училищни програми</a:t>
            </a:r>
          </a:p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FDFCF5"/>
                </a:solidFill>
                <a:latin typeface="Garbata"/>
              </a:rPr>
              <a:t>2018 - 2024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016688" y="394408"/>
            <a:ext cx="12051569" cy="2283083"/>
            <a:chOff x="0" y="0"/>
            <a:chExt cx="3673973" cy="69600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3973" cy="696008"/>
            </a:xfrm>
            <a:custGeom>
              <a:avLst/>
              <a:gdLst/>
              <a:ahLst/>
              <a:cxnLst/>
              <a:rect l="l" t="t" r="r" b="b"/>
              <a:pathLst>
                <a:path w="3673973" h="696008">
                  <a:moveTo>
                    <a:pt x="9636" y="0"/>
                  </a:moveTo>
                  <a:lnTo>
                    <a:pt x="3664337" y="0"/>
                  </a:lnTo>
                  <a:cubicBezTo>
                    <a:pt x="3666893" y="0"/>
                    <a:pt x="3669343" y="1015"/>
                    <a:pt x="3671151" y="2822"/>
                  </a:cubicBezTo>
                  <a:cubicBezTo>
                    <a:pt x="3672958" y="4629"/>
                    <a:pt x="3673973" y="7080"/>
                    <a:pt x="3673973" y="9636"/>
                  </a:cubicBezTo>
                  <a:lnTo>
                    <a:pt x="3673973" y="686372"/>
                  </a:lnTo>
                  <a:cubicBezTo>
                    <a:pt x="3673973" y="688927"/>
                    <a:pt x="3672958" y="691378"/>
                    <a:pt x="3671151" y="693185"/>
                  </a:cubicBezTo>
                  <a:cubicBezTo>
                    <a:pt x="3669343" y="694992"/>
                    <a:pt x="3666893" y="696008"/>
                    <a:pt x="3664337" y="696008"/>
                  </a:cubicBezTo>
                  <a:lnTo>
                    <a:pt x="9636" y="696008"/>
                  </a:lnTo>
                  <a:cubicBezTo>
                    <a:pt x="7080" y="696008"/>
                    <a:pt x="4629" y="694992"/>
                    <a:pt x="2822" y="693185"/>
                  </a:cubicBezTo>
                  <a:cubicBezTo>
                    <a:pt x="1015" y="691378"/>
                    <a:pt x="0" y="688927"/>
                    <a:pt x="0" y="686372"/>
                  </a:cubicBezTo>
                  <a:lnTo>
                    <a:pt x="0" y="9636"/>
                  </a:lnTo>
                  <a:cubicBezTo>
                    <a:pt x="0" y="7080"/>
                    <a:pt x="1015" y="4629"/>
                    <a:pt x="2822" y="2822"/>
                  </a:cubicBezTo>
                  <a:cubicBezTo>
                    <a:pt x="4629" y="1015"/>
                    <a:pt x="7080" y="0"/>
                    <a:pt x="9636" y="0"/>
                  </a:cubicBezTo>
                  <a:close/>
                </a:path>
              </a:pathLst>
            </a:custGeom>
            <a:solidFill>
              <a:srgbClr val="133C74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673973" cy="7436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-1209613" y="-1339518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0" y="0"/>
                </a:moveTo>
                <a:lnTo>
                  <a:pt x="5145312" y="0"/>
                </a:lnTo>
                <a:lnTo>
                  <a:pt x="5145312" y="2315390"/>
                </a:lnTo>
                <a:lnTo>
                  <a:pt x="0" y="2315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 flipH="1" flipV="1">
            <a:off x="14892833" y="8788155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5145311" y="2315390"/>
                </a:moveTo>
                <a:lnTo>
                  <a:pt x="0" y="2315390"/>
                </a:lnTo>
                <a:lnTo>
                  <a:pt x="0" y="0"/>
                </a:lnTo>
                <a:lnTo>
                  <a:pt x="5145311" y="0"/>
                </a:lnTo>
                <a:lnTo>
                  <a:pt x="5145311" y="231539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234685" y="2895022"/>
            <a:ext cx="3872698" cy="5456329"/>
          </a:xfrm>
          <a:custGeom>
            <a:avLst/>
            <a:gdLst/>
            <a:ahLst/>
            <a:cxnLst/>
            <a:rect l="l" t="t" r="r" b="b"/>
            <a:pathLst>
              <a:path w="3872698" h="5456329">
                <a:moveTo>
                  <a:pt x="0" y="0"/>
                </a:moveTo>
                <a:lnTo>
                  <a:pt x="3872698" y="0"/>
                </a:lnTo>
                <a:lnTo>
                  <a:pt x="3872698" y="5456329"/>
                </a:lnTo>
                <a:lnTo>
                  <a:pt x="0" y="54563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469377" y="3020180"/>
            <a:ext cx="3598880" cy="5206013"/>
          </a:xfrm>
          <a:custGeom>
            <a:avLst/>
            <a:gdLst/>
            <a:ahLst/>
            <a:cxnLst/>
            <a:rect l="l" t="t" r="r" b="b"/>
            <a:pathLst>
              <a:path w="3598880" h="5206013">
                <a:moveTo>
                  <a:pt x="0" y="0"/>
                </a:moveTo>
                <a:lnTo>
                  <a:pt x="3598880" y="0"/>
                </a:lnTo>
                <a:lnTo>
                  <a:pt x="3598880" y="5206013"/>
                </a:lnTo>
                <a:lnTo>
                  <a:pt x="0" y="52060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543978" y="801848"/>
            <a:ext cx="11200044" cy="15729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53"/>
              </a:lnSpc>
            </a:pPr>
            <a:r>
              <a:rPr lang="en-US" sz="6053">
                <a:solidFill>
                  <a:srgbClr val="FDFCF5"/>
                </a:solidFill>
                <a:latin typeface="Garbata"/>
              </a:rPr>
              <a:t>Проекти към Община Варна</a:t>
            </a:r>
          </a:p>
          <a:p>
            <a:pPr algn="ctr">
              <a:lnSpc>
                <a:spcPts val="6053"/>
              </a:lnSpc>
            </a:pPr>
            <a:r>
              <a:rPr lang="en-US" sz="6053">
                <a:solidFill>
                  <a:srgbClr val="FDFCF5"/>
                </a:solidFill>
                <a:latin typeface="Garbata"/>
              </a:rPr>
              <a:t>2019 - 2020 г.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254752" y="8718076"/>
            <a:ext cx="5832563" cy="1164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97"/>
              </a:lnSpc>
              <a:spcBef>
                <a:spcPct val="0"/>
              </a:spcBef>
            </a:pPr>
            <a:r>
              <a:rPr lang="en-US" sz="3355" u="none" strike="noStrike">
                <a:solidFill>
                  <a:srgbClr val="000000"/>
                </a:solidFill>
                <a:latin typeface="Garbata"/>
              </a:rPr>
              <a:t>2019 г.</a:t>
            </a:r>
          </a:p>
          <a:p>
            <a:pPr marL="0" lvl="0" indent="0" algn="ctr">
              <a:lnSpc>
                <a:spcPts val="4697"/>
              </a:lnSpc>
              <a:spcBef>
                <a:spcPct val="0"/>
              </a:spcBef>
            </a:pPr>
            <a:r>
              <a:rPr lang="en-US" sz="3355" u="none" strike="noStrike">
                <a:solidFill>
                  <a:srgbClr val="000000"/>
                </a:solidFill>
                <a:latin typeface="Garbata"/>
              </a:rPr>
              <a:t> „В разбиране на различието“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44000" y="8348413"/>
            <a:ext cx="8790512" cy="1753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97"/>
              </a:lnSpc>
              <a:spcBef>
                <a:spcPct val="0"/>
              </a:spcBef>
            </a:pPr>
            <a:r>
              <a:rPr lang="en-US" sz="3355" u="none" strike="noStrike">
                <a:solidFill>
                  <a:srgbClr val="000000"/>
                </a:solidFill>
                <a:latin typeface="Garbata"/>
              </a:rPr>
              <a:t>2020 г.</a:t>
            </a:r>
          </a:p>
          <a:p>
            <a:pPr marL="0" lvl="0" indent="0" algn="ctr">
              <a:lnSpc>
                <a:spcPts val="4697"/>
              </a:lnSpc>
              <a:spcBef>
                <a:spcPct val="0"/>
              </a:spcBef>
            </a:pPr>
            <a:r>
              <a:rPr lang="en-US" sz="3355" u="none" strike="noStrike">
                <a:solidFill>
                  <a:srgbClr val="000000"/>
                </a:solidFill>
                <a:latin typeface="Garbata"/>
              </a:rPr>
              <a:t>„В разбиране на различието. </a:t>
            </a:r>
          </a:p>
          <a:p>
            <a:pPr marL="0" lvl="0" indent="0" algn="ctr">
              <a:lnSpc>
                <a:spcPts val="4697"/>
              </a:lnSpc>
              <a:spcBef>
                <a:spcPct val="0"/>
              </a:spcBef>
            </a:pPr>
            <a:r>
              <a:rPr lang="en-US" sz="3355" u="none" strike="noStrike">
                <a:solidFill>
                  <a:srgbClr val="000000"/>
                </a:solidFill>
                <a:latin typeface="Garbata"/>
              </a:rPr>
              <a:t>Заедно да прочетем и сътворим“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065161" y="290347"/>
            <a:ext cx="13881848" cy="3300980"/>
            <a:chOff x="0" y="0"/>
            <a:chExt cx="4231942" cy="10063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31942" cy="1006318"/>
            </a:xfrm>
            <a:custGeom>
              <a:avLst/>
              <a:gdLst/>
              <a:ahLst/>
              <a:cxnLst/>
              <a:rect l="l" t="t" r="r" b="b"/>
              <a:pathLst>
                <a:path w="4231942" h="1006318">
                  <a:moveTo>
                    <a:pt x="8366" y="0"/>
                  </a:moveTo>
                  <a:lnTo>
                    <a:pt x="4223576" y="0"/>
                  </a:lnTo>
                  <a:cubicBezTo>
                    <a:pt x="4225795" y="0"/>
                    <a:pt x="4227923" y="881"/>
                    <a:pt x="4229491" y="2450"/>
                  </a:cubicBezTo>
                  <a:cubicBezTo>
                    <a:pt x="4231060" y="4019"/>
                    <a:pt x="4231942" y="6147"/>
                    <a:pt x="4231942" y="8366"/>
                  </a:cubicBezTo>
                  <a:lnTo>
                    <a:pt x="4231942" y="997953"/>
                  </a:lnTo>
                  <a:cubicBezTo>
                    <a:pt x="4231942" y="1000171"/>
                    <a:pt x="4231060" y="1002299"/>
                    <a:pt x="4229491" y="1003868"/>
                  </a:cubicBezTo>
                  <a:cubicBezTo>
                    <a:pt x="4227923" y="1005437"/>
                    <a:pt x="4225795" y="1006318"/>
                    <a:pt x="4223576" y="1006318"/>
                  </a:cubicBezTo>
                  <a:lnTo>
                    <a:pt x="8366" y="1006318"/>
                  </a:lnTo>
                  <a:cubicBezTo>
                    <a:pt x="6147" y="1006318"/>
                    <a:pt x="4019" y="1005437"/>
                    <a:pt x="2450" y="1003868"/>
                  </a:cubicBezTo>
                  <a:cubicBezTo>
                    <a:pt x="881" y="1002299"/>
                    <a:pt x="0" y="1000171"/>
                    <a:pt x="0" y="997953"/>
                  </a:cubicBezTo>
                  <a:lnTo>
                    <a:pt x="0" y="8366"/>
                  </a:lnTo>
                  <a:cubicBezTo>
                    <a:pt x="0" y="6147"/>
                    <a:pt x="881" y="4019"/>
                    <a:pt x="2450" y="2450"/>
                  </a:cubicBezTo>
                  <a:cubicBezTo>
                    <a:pt x="4019" y="881"/>
                    <a:pt x="6147" y="0"/>
                    <a:pt x="8366" y="0"/>
                  </a:cubicBezTo>
                  <a:close/>
                </a:path>
              </a:pathLst>
            </a:custGeom>
            <a:solidFill>
              <a:srgbClr val="133C74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231942" cy="10539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-1209613" y="-1339518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0" y="0"/>
                </a:moveTo>
                <a:lnTo>
                  <a:pt x="5145312" y="0"/>
                </a:lnTo>
                <a:lnTo>
                  <a:pt x="5145312" y="2315390"/>
                </a:lnTo>
                <a:lnTo>
                  <a:pt x="0" y="2315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 flipH="1" flipV="1">
            <a:off x="14892833" y="8788155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5145311" y="2315390"/>
                </a:moveTo>
                <a:lnTo>
                  <a:pt x="0" y="2315390"/>
                </a:lnTo>
                <a:lnTo>
                  <a:pt x="0" y="0"/>
                </a:lnTo>
                <a:lnTo>
                  <a:pt x="5145311" y="0"/>
                </a:lnTo>
                <a:lnTo>
                  <a:pt x="5145311" y="231539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3065161" y="4336829"/>
          <a:ext cx="13881848" cy="4752976"/>
        </p:xfrm>
        <a:graphic>
          <a:graphicData uri="http://schemas.openxmlformats.org/drawingml/2006/table">
            <a:tbl>
              <a:tblPr/>
              <a:tblGrid>
                <a:gridCol w="3047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06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272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32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Година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Брой включени паралелки </a:t>
                      </a:r>
                      <a:endParaRPr lang="en-US" sz="1100"/>
                    </a:p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1 - 7 клас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Брой </a:t>
                      </a:r>
                      <a:endParaRPr lang="en-US" sz="1100"/>
                    </a:p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родители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6217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2021 г.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12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300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6217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2022 г.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14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350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6217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2023 г.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19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1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29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475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extBox 8"/>
          <p:cNvSpPr txBox="1"/>
          <p:nvPr/>
        </p:nvSpPr>
        <p:spPr>
          <a:xfrm>
            <a:off x="3444186" y="607856"/>
            <a:ext cx="12863607" cy="3105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FDFCF5"/>
                </a:solidFill>
                <a:latin typeface="Garbata"/>
              </a:rPr>
              <a:t>НП „Участвай и променяй. </a:t>
            </a:r>
          </a:p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FDFCF5"/>
                </a:solidFill>
                <a:latin typeface="Garbata"/>
              </a:rPr>
              <a:t>Родителят, активен партньор в училищния живот“</a:t>
            </a:r>
          </a:p>
          <a:p>
            <a:pPr algn="ctr">
              <a:lnSpc>
                <a:spcPts val="6000"/>
              </a:lnSpc>
            </a:pPr>
            <a:r>
              <a:rPr lang="en-US" sz="6000">
                <a:solidFill>
                  <a:srgbClr val="FDFCF5"/>
                </a:solidFill>
                <a:latin typeface="Garbata"/>
              </a:rPr>
              <a:t>2021 - 2023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118216" y="585348"/>
            <a:ext cx="13189578" cy="2850419"/>
            <a:chOff x="0" y="0"/>
            <a:chExt cx="4020900" cy="86896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20900" cy="868963"/>
            </a:xfrm>
            <a:custGeom>
              <a:avLst/>
              <a:gdLst/>
              <a:ahLst/>
              <a:cxnLst/>
              <a:rect l="l" t="t" r="r" b="b"/>
              <a:pathLst>
                <a:path w="4020900" h="868963">
                  <a:moveTo>
                    <a:pt x="8805" y="0"/>
                  </a:moveTo>
                  <a:lnTo>
                    <a:pt x="4012096" y="0"/>
                  </a:lnTo>
                  <a:cubicBezTo>
                    <a:pt x="4016958" y="0"/>
                    <a:pt x="4020900" y="3942"/>
                    <a:pt x="4020900" y="8805"/>
                  </a:cubicBezTo>
                  <a:lnTo>
                    <a:pt x="4020900" y="860158"/>
                  </a:lnTo>
                  <a:cubicBezTo>
                    <a:pt x="4020900" y="862493"/>
                    <a:pt x="4019973" y="864733"/>
                    <a:pt x="4018321" y="866384"/>
                  </a:cubicBezTo>
                  <a:cubicBezTo>
                    <a:pt x="4016670" y="868035"/>
                    <a:pt x="4014431" y="868963"/>
                    <a:pt x="4012096" y="868963"/>
                  </a:cubicBezTo>
                  <a:lnTo>
                    <a:pt x="8805" y="868963"/>
                  </a:lnTo>
                  <a:cubicBezTo>
                    <a:pt x="3942" y="868963"/>
                    <a:pt x="0" y="865021"/>
                    <a:pt x="0" y="860158"/>
                  </a:cubicBezTo>
                  <a:lnTo>
                    <a:pt x="0" y="8805"/>
                  </a:lnTo>
                  <a:cubicBezTo>
                    <a:pt x="0" y="3942"/>
                    <a:pt x="3942" y="0"/>
                    <a:pt x="8805" y="0"/>
                  </a:cubicBezTo>
                  <a:close/>
                </a:path>
              </a:pathLst>
            </a:custGeom>
            <a:solidFill>
              <a:srgbClr val="133C74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20900" cy="9070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400000">
            <a:off x="-1209613" y="-1339518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0" y="0"/>
                </a:moveTo>
                <a:lnTo>
                  <a:pt x="5145312" y="0"/>
                </a:lnTo>
                <a:lnTo>
                  <a:pt x="5145312" y="2315390"/>
                </a:lnTo>
                <a:lnTo>
                  <a:pt x="0" y="2315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 flipH="1" flipV="1">
            <a:off x="14892833" y="8788155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5145311" y="2315390"/>
                </a:moveTo>
                <a:lnTo>
                  <a:pt x="0" y="2315390"/>
                </a:lnTo>
                <a:lnTo>
                  <a:pt x="0" y="0"/>
                </a:lnTo>
                <a:lnTo>
                  <a:pt x="5145311" y="0"/>
                </a:lnTo>
                <a:lnTo>
                  <a:pt x="5145311" y="231539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3610307" y="4399365"/>
          <a:ext cx="12426796" cy="4143376"/>
        </p:xfrm>
        <a:graphic>
          <a:graphicData uri="http://schemas.openxmlformats.org/drawingml/2006/table">
            <a:tbl>
              <a:tblPr/>
              <a:tblGrid>
                <a:gridCol w="4551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75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9770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8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34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Година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8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34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Брой включени паралелки</a:t>
                      </a:r>
                      <a:endParaRPr lang="en-US" sz="1100"/>
                    </a:p>
                    <a:p>
                      <a:pPr marL="0" lvl="0" indent="0" algn="ctr">
                        <a:lnSpc>
                          <a:spcPts val="4899"/>
                        </a:lnSpc>
                        <a:spcBef>
                          <a:spcPct val="0"/>
                        </a:spcBef>
                      </a:pPr>
                      <a:r>
                        <a:rPr lang="en-US" sz="34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1 -12 клас</a:t>
                      </a:r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283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8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34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2023 г.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8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34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5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283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8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34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2024 г.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4899"/>
                        </a:lnSpc>
                        <a:spcBef>
                          <a:spcPct val="0"/>
                        </a:spcBef>
                        <a:defRPr/>
                      </a:pPr>
                      <a:r>
                        <a:rPr lang="en-US" sz="3499" u="none" strike="noStrike">
                          <a:solidFill>
                            <a:srgbClr val="000000"/>
                          </a:solidFill>
                          <a:latin typeface="Garbata Bold"/>
                        </a:rPr>
                        <a:t>17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TextBox 8"/>
          <p:cNvSpPr txBox="1"/>
          <p:nvPr/>
        </p:nvSpPr>
        <p:spPr>
          <a:xfrm>
            <a:off x="3342659" y="942686"/>
            <a:ext cx="12694444" cy="2493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6"/>
              </a:lnSpc>
            </a:pPr>
            <a:r>
              <a:rPr lang="en-US" sz="6416">
                <a:solidFill>
                  <a:srgbClr val="FDFCF5"/>
                </a:solidFill>
                <a:latin typeface="Garbata"/>
              </a:rPr>
              <a:t>„Програма за благополучие</a:t>
            </a:r>
          </a:p>
          <a:p>
            <a:pPr algn="ctr">
              <a:lnSpc>
                <a:spcPts val="6416"/>
              </a:lnSpc>
            </a:pPr>
            <a:r>
              <a:rPr lang="en-US" sz="6416">
                <a:solidFill>
                  <a:srgbClr val="FDFCF5"/>
                </a:solidFill>
                <a:latin typeface="Garbata"/>
              </a:rPr>
              <a:t>на учениците“</a:t>
            </a:r>
          </a:p>
          <a:p>
            <a:pPr algn="ctr">
              <a:lnSpc>
                <a:spcPts val="6416"/>
              </a:lnSpc>
            </a:pPr>
            <a:r>
              <a:rPr lang="en-US" sz="6416">
                <a:solidFill>
                  <a:srgbClr val="FDFCF5"/>
                </a:solidFill>
                <a:latin typeface="Garbata"/>
              </a:rPr>
              <a:t>2023 - 2024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441179" y="3570670"/>
            <a:ext cx="13638090" cy="2180941"/>
            <a:chOff x="0" y="0"/>
            <a:chExt cx="4157631" cy="6648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57631" cy="664869"/>
            </a:xfrm>
            <a:custGeom>
              <a:avLst/>
              <a:gdLst/>
              <a:ahLst/>
              <a:cxnLst/>
              <a:rect l="l" t="t" r="r" b="b"/>
              <a:pathLst>
                <a:path w="4157631" h="664869">
                  <a:moveTo>
                    <a:pt x="8515" y="0"/>
                  </a:moveTo>
                  <a:lnTo>
                    <a:pt x="4149116" y="0"/>
                  </a:lnTo>
                  <a:cubicBezTo>
                    <a:pt x="4151375" y="0"/>
                    <a:pt x="4153540" y="897"/>
                    <a:pt x="4155137" y="2494"/>
                  </a:cubicBezTo>
                  <a:cubicBezTo>
                    <a:pt x="4156734" y="4091"/>
                    <a:pt x="4157631" y="6257"/>
                    <a:pt x="4157631" y="8515"/>
                  </a:cubicBezTo>
                  <a:lnTo>
                    <a:pt x="4157631" y="656354"/>
                  </a:lnTo>
                  <a:cubicBezTo>
                    <a:pt x="4157631" y="658613"/>
                    <a:pt x="4156734" y="660778"/>
                    <a:pt x="4155137" y="662375"/>
                  </a:cubicBezTo>
                  <a:cubicBezTo>
                    <a:pt x="4153540" y="663972"/>
                    <a:pt x="4151375" y="664869"/>
                    <a:pt x="4149116" y="664869"/>
                  </a:cubicBezTo>
                  <a:lnTo>
                    <a:pt x="8515" y="664869"/>
                  </a:lnTo>
                  <a:cubicBezTo>
                    <a:pt x="6257" y="664869"/>
                    <a:pt x="4091" y="663972"/>
                    <a:pt x="2494" y="662375"/>
                  </a:cubicBezTo>
                  <a:cubicBezTo>
                    <a:pt x="897" y="660778"/>
                    <a:pt x="0" y="658613"/>
                    <a:pt x="0" y="656354"/>
                  </a:cubicBezTo>
                  <a:lnTo>
                    <a:pt x="0" y="8515"/>
                  </a:lnTo>
                  <a:cubicBezTo>
                    <a:pt x="0" y="6257"/>
                    <a:pt x="897" y="4091"/>
                    <a:pt x="2494" y="2494"/>
                  </a:cubicBezTo>
                  <a:cubicBezTo>
                    <a:pt x="4091" y="897"/>
                    <a:pt x="6257" y="0"/>
                    <a:pt x="8515" y="0"/>
                  </a:cubicBez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4157631" cy="7315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Garbata"/>
                </a:rPr>
                <a:t>2022 г.    Международен образователен форум „Качеството на образованието в условията на дигитална трансформация и спецификата на поколенията“, Варна</a:t>
              </a:r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662003" y="538706"/>
            <a:ext cx="10963993" cy="1340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36"/>
              </a:lnSpc>
            </a:pPr>
            <a:r>
              <a:rPr lang="en-US" sz="10036">
                <a:solidFill>
                  <a:srgbClr val="000000"/>
                </a:solidFill>
                <a:latin typeface="Garbata"/>
              </a:rPr>
              <a:t>Представяне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481070" y="6560643"/>
            <a:ext cx="4457262" cy="7433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52"/>
              </a:lnSpc>
            </a:pPr>
            <a:r>
              <a:rPr lang="en-US" sz="2400">
                <a:solidFill>
                  <a:srgbClr val="FDFCF5"/>
                </a:solidFill>
                <a:latin typeface="Inter"/>
              </a:rPr>
              <a:t>Why a well-being economy matters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-486152" y="-1574561"/>
            <a:ext cx="3494100" cy="3864585"/>
            <a:chOff x="0" y="0"/>
            <a:chExt cx="920257" cy="101783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-1276727" y="1292913"/>
            <a:ext cx="3494100" cy="3864585"/>
            <a:chOff x="0" y="0"/>
            <a:chExt cx="920257" cy="101783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6337326" y="6896433"/>
            <a:ext cx="3494100" cy="3864585"/>
            <a:chOff x="0" y="0"/>
            <a:chExt cx="920257" cy="101783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3765200" y="8771353"/>
            <a:ext cx="3494100" cy="3864585"/>
            <a:chOff x="0" y="0"/>
            <a:chExt cx="920257" cy="101783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2441179" y="6101145"/>
            <a:ext cx="13638090" cy="1671854"/>
            <a:chOff x="0" y="0"/>
            <a:chExt cx="4157631" cy="509672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157631" cy="509672"/>
            </a:xfrm>
            <a:custGeom>
              <a:avLst/>
              <a:gdLst/>
              <a:ahLst/>
              <a:cxnLst/>
              <a:rect l="l" t="t" r="r" b="b"/>
              <a:pathLst>
                <a:path w="4157631" h="509672">
                  <a:moveTo>
                    <a:pt x="8515" y="0"/>
                  </a:moveTo>
                  <a:lnTo>
                    <a:pt x="4149116" y="0"/>
                  </a:lnTo>
                  <a:cubicBezTo>
                    <a:pt x="4151375" y="0"/>
                    <a:pt x="4153540" y="897"/>
                    <a:pt x="4155137" y="2494"/>
                  </a:cubicBezTo>
                  <a:cubicBezTo>
                    <a:pt x="4156734" y="4091"/>
                    <a:pt x="4157631" y="6257"/>
                    <a:pt x="4157631" y="8515"/>
                  </a:cubicBezTo>
                  <a:lnTo>
                    <a:pt x="4157631" y="501157"/>
                  </a:lnTo>
                  <a:cubicBezTo>
                    <a:pt x="4157631" y="503415"/>
                    <a:pt x="4156734" y="505581"/>
                    <a:pt x="4155137" y="507178"/>
                  </a:cubicBezTo>
                  <a:cubicBezTo>
                    <a:pt x="4153540" y="508775"/>
                    <a:pt x="4151375" y="509672"/>
                    <a:pt x="4149116" y="509672"/>
                  </a:cubicBezTo>
                  <a:lnTo>
                    <a:pt x="8515" y="509672"/>
                  </a:lnTo>
                  <a:cubicBezTo>
                    <a:pt x="6257" y="509672"/>
                    <a:pt x="4091" y="508775"/>
                    <a:pt x="2494" y="507178"/>
                  </a:cubicBezTo>
                  <a:cubicBezTo>
                    <a:pt x="897" y="505581"/>
                    <a:pt x="0" y="503415"/>
                    <a:pt x="0" y="501157"/>
                  </a:cubicBezTo>
                  <a:lnTo>
                    <a:pt x="0" y="8515"/>
                  </a:lnTo>
                  <a:cubicBezTo>
                    <a:pt x="0" y="6257"/>
                    <a:pt x="897" y="4091"/>
                    <a:pt x="2494" y="2494"/>
                  </a:cubicBezTo>
                  <a:cubicBezTo>
                    <a:pt x="4091" y="897"/>
                    <a:pt x="6257" y="0"/>
                    <a:pt x="8515" y="0"/>
                  </a:cubicBez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4157631" cy="5763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Garbata"/>
                </a:rPr>
                <a:t>2023 г.    XXII Международна научна конференция „Приложната психология - възможности и перспективи“, Варна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441179" y="7992799"/>
            <a:ext cx="15076428" cy="1671854"/>
            <a:chOff x="0" y="0"/>
            <a:chExt cx="4596115" cy="509672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596114" cy="509672"/>
            </a:xfrm>
            <a:custGeom>
              <a:avLst/>
              <a:gdLst/>
              <a:ahLst/>
              <a:cxnLst/>
              <a:rect l="l" t="t" r="r" b="b"/>
              <a:pathLst>
                <a:path w="4596114" h="509672">
                  <a:moveTo>
                    <a:pt x="7703" y="0"/>
                  </a:moveTo>
                  <a:lnTo>
                    <a:pt x="4588412" y="0"/>
                  </a:lnTo>
                  <a:cubicBezTo>
                    <a:pt x="4592666" y="0"/>
                    <a:pt x="4596114" y="3449"/>
                    <a:pt x="4596114" y="7703"/>
                  </a:cubicBezTo>
                  <a:lnTo>
                    <a:pt x="4596114" y="501969"/>
                  </a:lnTo>
                  <a:cubicBezTo>
                    <a:pt x="4596114" y="504012"/>
                    <a:pt x="4595303" y="505971"/>
                    <a:pt x="4593858" y="507416"/>
                  </a:cubicBezTo>
                  <a:cubicBezTo>
                    <a:pt x="4592414" y="508860"/>
                    <a:pt x="4590455" y="509672"/>
                    <a:pt x="4588412" y="509672"/>
                  </a:cubicBezTo>
                  <a:lnTo>
                    <a:pt x="7703" y="509672"/>
                  </a:lnTo>
                  <a:cubicBezTo>
                    <a:pt x="3449" y="509672"/>
                    <a:pt x="0" y="506223"/>
                    <a:pt x="0" y="501969"/>
                  </a:cubicBezTo>
                  <a:lnTo>
                    <a:pt x="0" y="7703"/>
                  </a:lnTo>
                  <a:cubicBezTo>
                    <a:pt x="0" y="5660"/>
                    <a:pt x="812" y="3701"/>
                    <a:pt x="2256" y="2256"/>
                  </a:cubicBezTo>
                  <a:cubicBezTo>
                    <a:pt x="3701" y="812"/>
                    <a:pt x="5660" y="0"/>
                    <a:pt x="7703" y="0"/>
                  </a:cubicBez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66675"/>
              <a:ext cx="4596115" cy="5763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Garbata"/>
                </a:rPr>
                <a:t>2024 г.    Лаборатория за иновации „Позитивно образование и личностно развитие“, Стара Загора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2441179" y="1997942"/>
            <a:ext cx="13638090" cy="1224179"/>
            <a:chOff x="0" y="0"/>
            <a:chExt cx="4157631" cy="373196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157631" cy="373196"/>
            </a:xfrm>
            <a:custGeom>
              <a:avLst/>
              <a:gdLst/>
              <a:ahLst/>
              <a:cxnLst/>
              <a:rect l="l" t="t" r="r" b="b"/>
              <a:pathLst>
                <a:path w="4157631" h="373196">
                  <a:moveTo>
                    <a:pt x="8515" y="0"/>
                  </a:moveTo>
                  <a:lnTo>
                    <a:pt x="4149116" y="0"/>
                  </a:lnTo>
                  <a:cubicBezTo>
                    <a:pt x="4151375" y="0"/>
                    <a:pt x="4153540" y="897"/>
                    <a:pt x="4155137" y="2494"/>
                  </a:cubicBezTo>
                  <a:cubicBezTo>
                    <a:pt x="4156734" y="4091"/>
                    <a:pt x="4157631" y="6257"/>
                    <a:pt x="4157631" y="8515"/>
                  </a:cubicBezTo>
                  <a:lnTo>
                    <a:pt x="4157631" y="364681"/>
                  </a:lnTo>
                  <a:cubicBezTo>
                    <a:pt x="4157631" y="366939"/>
                    <a:pt x="4156734" y="369105"/>
                    <a:pt x="4155137" y="370702"/>
                  </a:cubicBezTo>
                  <a:cubicBezTo>
                    <a:pt x="4153540" y="372299"/>
                    <a:pt x="4151375" y="373196"/>
                    <a:pt x="4149116" y="373196"/>
                  </a:cubicBezTo>
                  <a:lnTo>
                    <a:pt x="8515" y="373196"/>
                  </a:lnTo>
                  <a:cubicBezTo>
                    <a:pt x="6257" y="373196"/>
                    <a:pt x="4091" y="372299"/>
                    <a:pt x="2494" y="370702"/>
                  </a:cubicBezTo>
                  <a:cubicBezTo>
                    <a:pt x="897" y="369105"/>
                    <a:pt x="0" y="366939"/>
                    <a:pt x="0" y="364681"/>
                  </a:cubicBezTo>
                  <a:lnTo>
                    <a:pt x="0" y="8515"/>
                  </a:lnTo>
                  <a:cubicBezTo>
                    <a:pt x="0" y="6257"/>
                    <a:pt x="897" y="4091"/>
                    <a:pt x="2494" y="2494"/>
                  </a:cubicBezTo>
                  <a:cubicBezTo>
                    <a:pt x="4091" y="897"/>
                    <a:pt x="6257" y="0"/>
                    <a:pt x="8515" y="0"/>
                  </a:cubicBez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27" name="TextBox 27"/>
            <p:cNvSpPr txBox="1"/>
            <p:nvPr/>
          </p:nvSpPr>
          <p:spPr>
            <a:xfrm>
              <a:off x="0" y="-66675"/>
              <a:ext cx="4157631" cy="4398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Garbata"/>
                </a:rPr>
                <a:t>2020 г.    Уебинар „Доброто приобщава“, Клет, София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4708" y="1897694"/>
            <a:ext cx="7104382" cy="7585183"/>
          </a:xfrm>
          <a:custGeom>
            <a:avLst/>
            <a:gdLst/>
            <a:ahLst/>
            <a:cxnLst/>
            <a:rect l="l" t="t" r="r" b="b"/>
            <a:pathLst>
              <a:path w="7104382" h="7585183">
                <a:moveTo>
                  <a:pt x="0" y="0"/>
                </a:moveTo>
                <a:lnTo>
                  <a:pt x="7104382" y="0"/>
                </a:lnTo>
                <a:lnTo>
                  <a:pt x="7104382" y="7585183"/>
                </a:lnTo>
                <a:lnTo>
                  <a:pt x="0" y="75851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500" t="-1268" r="-1491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978682" y="2591719"/>
            <a:ext cx="2451040" cy="6197134"/>
          </a:xfrm>
          <a:custGeom>
            <a:avLst/>
            <a:gdLst/>
            <a:ahLst/>
            <a:cxnLst/>
            <a:rect l="l" t="t" r="r" b="b"/>
            <a:pathLst>
              <a:path w="2451040" h="6197134">
                <a:moveTo>
                  <a:pt x="0" y="0"/>
                </a:moveTo>
                <a:lnTo>
                  <a:pt x="2451040" y="0"/>
                </a:lnTo>
                <a:lnTo>
                  <a:pt x="2451040" y="6197133"/>
                </a:lnTo>
                <a:lnTo>
                  <a:pt x="0" y="61971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144000" y="2217319"/>
            <a:ext cx="8940523" cy="6955861"/>
          </a:xfrm>
          <a:custGeom>
            <a:avLst/>
            <a:gdLst/>
            <a:ahLst/>
            <a:cxnLst/>
            <a:rect l="l" t="t" r="r" b="b"/>
            <a:pathLst>
              <a:path w="8940523" h="6955861">
                <a:moveTo>
                  <a:pt x="0" y="0"/>
                </a:moveTo>
                <a:lnTo>
                  <a:pt x="8940523" y="0"/>
                </a:lnTo>
                <a:lnTo>
                  <a:pt x="8940523" y="6955860"/>
                </a:lnTo>
                <a:lnTo>
                  <a:pt x="0" y="69558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689259" y="557848"/>
            <a:ext cx="11480926" cy="1339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</a:pPr>
            <a:r>
              <a:rPr lang="en-US" sz="9999">
                <a:solidFill>
                  <a:srgbClr val="FDFCF5"/>
                </a:solidFill>
                <a:latin typeface="Garbata"/>
              </a:rPr>
              <a:t>Концепция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290176" y="3413816"/>
            <a:ext cx="5773719" cy="4296671"/>
            <a:chOff x="0" y="0"/>
            <a:chExt cx="819159" cy="6096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9159" cy="609600"/>
            </a:xfrm>
            <a:custGeom>
              <a:avLst/>
              <a:gdLst/>
              <a:ahLst/>
              <a:cxnLst/>
              <a:rect l="l" t="t" r="r" b="b"/>
              <a:pathLst>
                <a:path w="819159" h="609600">
                  <a:moveTo>
                    <a:pt x="203200" y="0"/>
                  </a:moveTo>
                  <a:lnTo>
                    <a:pt x="615959" y="0"/>
                  </a:lnTo>
                  <a:lnTo>
                    <a:pt x="819159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127000" y="-47625"/>
              <a:ext cx="565159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689259" y="557848"/>
            <a:ext cx="11480926" cy="1339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</a:pPr>
            <a:r>
              <a:rPr lang="en-US" sz="9999">
                <a:solidFill>
                  <a:srgbClr val="FDFCF5"/>
                </a:solidFill>
                <a:latin typeface="Garbata"/>
              </a:rPr>
              <a:t>Учители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4657001"/>
            <a:ext cx="4296671" cy="2034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FDFCF5"/>
                </a:solidFill>
                <a:latin typeface="Garbata Bold"/>
              </a:rPr>
              <a:t>Обучения</a:t>
            </a:r>
          </a:p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FDFCF5"/>
                </a:solidFill>
                <a:latin typeface="Garbata Bold"/>
              </a:rPr>
              <a:t>от външни лектори</a:t>
            </a:r>
          </a:p>
        </p:txBody>
      </p:sp>
      <p:grpSp>
        <p:nvGrpSpPr>
          <p:cNvPr id="7" name="Group 7"/>
          <p:cNvGrpSpPr/>
          <p:nvPr/>
        </p:nvGrpSpPr>
        <p:grpSpPr>
          <a:xfrm rot="5400000">
            <a:off x="6261257" y="3374289"/>
            <a:ext cx="6029335" cy="5007859"/>
            <a:chOff x="0" y="0"/>
            <a:chExt cx="733943" cy="6096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33943" cy="609600"/>
            </a:xfrm>
            <a:custGeom>
              <a:avLst/>
              <a:gdLst/>
              <a:ahLst/>
              <a:cxnLst/>
              <a:rect l="l" t="t" r="r" b="b"/>
              <a:pathLst>
                <a:path w="733943" h="609600">
                  <a:moveTo>
                    <a:pt x="203200" y="0"/>
                  </a:moveTo>
                  <a:lnTo>
                    <a:pt x="530743" y="0"/>
                  </a:lnTo>
                  <a:lnTo>
                    <a:pt x="733943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27000" y="-47625"/>
              <a:ext cx="479943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640071" y="4480974"/>
            <a:ext cx="5007859" cy="22105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4"/>
              </a:lnSpc>
            </a:pPr>
            <a:r>
              <a:rPr lang="en-US" sz="4195">
                <a:solidFill>
                  <a:srgbClr val="FDFCF5"/>
                </a:solidFill>
                <a:latin typeface="Garbata Bold"/>
              </a:rPr>
              <a:t>Обучения</a:t>
            </a:r>
          </a:p>
          <a:p>
            <a:pPr algn="ctr">
              <a:lnSpc>
                <a:spcPts val="5874"/>
              </a:lnSpc>
            </a:pPr>
            <a:r>
              <a:rPr lang="en-US" sz="4195">
                <a:solidFill>
                  <a:srgbClr val="FDFCF5"/>
                </a:solidFill>
                <a:latin typeface="Garbata Bold"/>
              </a:rPr>
              <a:t>и тренинги</a:t>
            </a:r>
          </a:p>
          <a:p>
            <a:pPr algn="ctr">
              <a:lnSpc>
                <a:spcPts val="5874"/>
              </a:lnSpc>
            </a:pPr>
            <a:r>
              <a:rPr lang="en-US" sz="4195">
                <a:solidFill>
                  <a:srgbClr val="FDFCF5"/>
                </a:solidFill>
                <a:latin typeface="Garbata Bold"/>
              </a:rPr>
              <a:t>на училищно ниво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438341" y="3298089"/>
            <a:ext cx="7463688" cy="5007859"/>
            <a:chOff x="0" y="0"/>
            <a:chExt cx="908545" cy="609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08545" cy="609600"/>
            </a:xfrm>
            <a:custGeom>
              <a:avLst/>
              <a:gdLst/>
              <a:ahLst/>
              <a:cxnLst/>
              <a:rect l="l" t="t" r="r" b="b"/>
              <a:pathLst>
                <a:path w="908545" h="609600">
                  <a:moveTo>
                    <a:pt x="203200" y="0"/>
                  </a:moveTo>
                  <a:lnTo>
                    <a:pt x="705345" y="0"/>
                  </a:lnTo>
                  <a:lnTo>
                    <a:pt x="908545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127000" y="-47625"/>
              <a:ext cx="654545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2666255" y="3970034"/>
            <a:ext cx="4772339" cy="3398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87"/>
              </a:lnSpc>
            </a:pPr>
            <a:r>
              <a:rPr lang="en-US" sz="3848">
                <a:solidFill>
                  <a:srgbClr val="FDFCF5"/>
                </a:solidFill>
                <a:latin typeface="Garbata Bold"/>
              </a:rPr>
              <a:t>Интегриране </a:t>
            </a:r>
          </a:p>
          <a:p>
            <a:pPr algn="ctr">
              <a:lnSpc>
                <a:spcPts val="5387"/>
              </a:lnSpc>
            </a:pPr>
            <a:r>
              <a:rPr lang="en-US" sz="3848">
                <a:solidFill>
                  <a:srgbClr val="FDFCF5"/>
                </a:solidFill>
                <a:latin typeface="Garbata Bold"/>
              </a:rPr>
              <a:t>в учебната програма</a:t>
            </a:r>
          </a:p>
          <a:p>
            <a:pPr algn="ctr">
              <a:lnSpc>
                <a:spcPts val="5387"/>
              </a:lnSpc>
            </a:pPr>
            <a:r>
              <a:rPr lang="en-US" sz="3848">
                <a:solidFill>
                  <a:srgbClr val="FDFCF5"/>
                </a:solidFill>
                <a:latin typeface="Garbata Bold"/>
              </a:rPr>
              <a:t>и</a:t>
            </a:r>
          </a:p>
          <a:p>
            <a:pPr algn="ctr">
              <a:lnSpc>
                <a:spcPts val="5387"/>
              </a:lnSpc>
            </a:pPr>
            <a:r>
              <a:rPr lang="en-US" sz="3848">
                <a:solidFill>
                  <a:srgbClr val="FDFCF5"/>
                </a:solidFill>
                <a:latin typeface="Garbata Bold"/>
              </a:rPr>
              <a:t>в други дейности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290176" y="3413816"/>
            <a:ext cx="5773719" cy="4296671"/>
            <a:chOff x="0" y="0"/>
            <a:chExt cx="819159" cy="6096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9159" cy="609600"/>
            </a:xfrm>
            <a:custGeom>
              <a:avLst/>
              <a:gdLst/>
              <a:ahLst/>
              <a:cxnLst/>
              <a:rect l="l" t="t" r="r" b="b"/>
              <a:pathLst>
                <a:path w="819159" h="609600">
                  <a:moveTo>
                    <a:pt x="203200" y="0"/>
                  </a:moveTo>
                  <a:lnTo>
                    <a:pt x="615959" y="0"/>
                  </a:lnTo>
                  <a:lnTo>
                    <a:pt x="819159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127000" y="-47625"/>
              <a:ext cx="565159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689259" y="557848"/>
            <a:ext cx="11480926" cy="1339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</a:pPr>
            <a:r>
              <a:rPr lang="en-US" sz="9999">
                <a:solidFill>
                  <a:srgbClr val="FDFCF5"/>
                </a:solidFill>
                <a:latin typeface="Garbata"/>
              </a:rPr>
              <a:t>Ученици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01419" y="4423530"/>
            <a:ext cx="4296671" cy="2034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FDFCF5"/>
                </a:solidFill>
                <a:latin typeface="Garbata Bold"/>
              </a:rPr>
              <a:t>Програма за развитие на благополучието</a:t>
            </a:r>
          </a:p>
        </p:txBody>
      </p:sp>
      <p:grpSp>
        <p:nvGrpSpPr>
          <p:cNvPr id="7" name="Group 7"/>
          <p:cNvGrpSpPr/>
          <p:nvPr/>
        </p:nvGrpSpPr>
        <p:grpSpPr>
          <a:xfrm rot="5400000">
            <a:off x="5594398" y="3123199"/>
            <a:ext cx="6458332" cy="5326946"/>
            <a:chOff x="0" y="0"/>
            <a:chExt cx="739072" cy="6096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39072" cy="609600"/>
            </a:xfrm>
            <a:custGeom>
              <a:avLst/>
              <a:gdLst/>
              <a:ahLst/>
              <a:cxnLst/>
              <a:rect l="l" t="t" r="r" b="b"/>
              <a:pathLst>
                <a:path w="739072" h="609600">
                  <a:moveTo>
                    <a:pt x="203200" y="0"/>
                  </a:moveTo>
                  <a:lnTo>
                    <a:pt x="535872" y="0"/>
                  </a:lnTo>
                  <a:lnTo>
                    <a:pt x="739072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27000" y="-47625"/>
              <a:ext cx="485072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160091" y="4414005"/>
            <a:ext cx="5007859" cy="22105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4"/>
              </a:lnSpc>
            </a:pPr>
            <a:r>
              <a:rPr lang="en-US" sz="4195">
                <a:solidFill>
                  <a:srgbClr val="FDFCF5"/>
                </a:solidFill>
                <a:latin typeface="Garbata Bold"/>
              </a:rPr>
              <a:t>Програма за развитие на самоконтрола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271742" y="2872685"/>
            <a:ext cx="7674371" cy="5724389"/>
            <a:chOff x="0" y="0"/>
            <a:chExt cx="817257" cy="609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7257" cy="609600"/>
            </a:xfrm>
            <a:custGeom>
              <a:avLst/>
              <a:gdLst/>
              <a:ahLst/>
              <a:cxnLst/>
              <a:rect l="l" t="t" r="r" b="b"/>
              <a:pathLst>
                <a:path w="817257" h="609600">
                  <a:moveTo>
                    <a:pt x="203200" y="0"/>
                  </a:moveTo>
                  <a:lnTo>
                    <a:pt x="614057" y="0"/>
                  </a:lnTo>
                  <a:lnTo>
                    <a:pt x="817257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127000" y="-47625"/>
              <a:ext cx="563257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2246733" y="3727201"/>
            <a:ext cx="5724389" cy="42223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78"/>
              </a:lnSpc>
            </a:pPr>
            <a:r>
              <a:rPr lang="en-US" sz="3984">
                <a:solidFill>
                  <a:srgbClr val="FDFCF5"/>
                </a:solidFill>
                <a:latin typeface="Garbata Bold"/>
              </a:rPr>
              <a:t>Развиване на силните страни с интегрирането им </a:t>
            </a:r>
          </a:p>
          <a:p>
            <a:pPr algn="ctr">
              <a:lnSpc>
                <a:spcPts val="5578"/>
              </a:lnSpc>
            </a:pPr>
            <a:r>
              <a:rPr lang="en-US" sz="3984">
                <a:solidFill>
                  <a:srgbClr val="FDFCF5"/>
                </a:solidFill>
                <a:latin typeface="Garbata Bold"/>
              </a:rPr>
              <a:t>в учебната програма</a:t>
            </a:r>
          </a:p>
          <a:p>
            <a:pPr algn="ctr">
              <a:lnSpc>
                <a:spcPts val="5578"/>
              </a:lnSpc>
            </a:pPr>
            <a:r>
              <a:rPr lang="en-US" sz="3984">
                <a:solidFill>
                  <a:srgbClr val="FDFCF5"/>
                </a:solidFill>
                <a:latin typeface="Garbata Bold"/>
              </a:rPr>
              <a:t>и</a:t>
            </a:r>
          </a:p>
          <a:p>
            <a:pPr algn="ctr">
              <a:lnSpc>
                <a:spcPts val="5578"/>
              </a:lnSpc>
            </a:pPr>
            <a:r>
              <a:rPr lang="en-US" sz="3984">
                <a:solidFill>
                  <a:srgbClr val="FDFCF5"/>
                </a:solidFill>
                <a:latin typeface="Garbata Bold"/>
              </a:rPr>
              <a:t>в други дейности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290176" y="3413816"/>
            <a:ext cx="5773719" cy="4296671"/>
            <a:chOff x="0" y="0"/>
            <a:chExt cx="819159" cy="6096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9159" cy="609600"/>
            </a:xfrm>
            <a:custGeom>
              <a:avLst/>
              <a:gdLst/>
              <a:ahLst/>
              <a:cxnLst/>
              <a:rect l="l" t="t" r="r" b="b"/>
              <a:pathLst>
                <a:path w="819159" h="609600">
                  <a:moveTo>
                    <a:pt x="203200" y="0"/>
                  </a:moveTo>
                  <a:lnTo>
                    <a:pt x="615959" y="0"/>
                  </a:lnTo>
                  <a:lnTo>
                    <a:pt x="819159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127000" y="-47625"/>
              <a:ext cx="565159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689259" y="557848"/>
            <a:ext cx="11480926" cy="1339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</a:pPr>
            <a:r>
              <a:rPr lang="en-US" sz="9999">
                <a:solidFill>
                  <a:srgbClr val="FDFCF5"/>
                </a:solidFill>
                <a:latin typeface="Garbata"/>
              </a:rPr>
              <a:t>Родители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4336609"/>
            <a:ext cx="4296671" cy="2720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FDFCF5"/>
                </a:solidFill>
                <a:latin typeface="Garbata Bold"/>
              </a:rPr>
              <a:t>Лектории </a:t>
            </a:r>
          </a:p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FDFCF5"/>
                </a:solidFill>
                <a:latin typeface="Garbata Bold"/>
              </a:rPr>
              <a:t>с</a:t>
            </a:r>
          </a:p>
          <a:p>
            <a:pPr algn="ctr">
              <a:lnSpc>
                <a:spcPts val="5459"/>
              </a:lnSpc>
            </a:pPr>
            <a:r>
              <a:rPr lang="en-US" sz="3899">
                <a:solidFill>
                  <a:srgbClr val="FDFCF5"/>
                </a:solidFill>
                <a:latin typeface="Garbata Bold"/>
              </a:rPr>
              <a:t>външни обучители</a:t>
            </a:r>
          </a:p>
        </p:txBody>
      </p:sp>
      <p:grpSp>
        <p:nvGrpSpPr>
          <p:cNvPr id="7" name="Group 7"/>
          <p:cNvGrpSpPr/>
          <p:nvPr/>
        </p:nvGrpSpPr>
        <p:grpSpPr>
          <a:xfrm rot="5400000">
            <a:off x="5594398" y="3123199"/>
            <a:ext cx="6458332" cy="5326946"/>
            <a:chOff x="0" y="0"/>
            <a:chExt cx="739072" cy="6096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39072" cy="609600"/>
            </a:xfrm>
            <a:custGeom>
              <a:avLst/>
              <a:gdLst/>
              <a:ahLst/>
              <a:cxnLst/>
              <a:rect l="l" t="t" r="r" b="b"/>
              <a:pathLst>
                <a:path w="739072" h="609600">
                  <a:moveTo>
                    <a:pt x="203200" y="0"/>
                  </a:moveTo>
                  <a:lnTo>
                    <a:pt x="535872" y="0"/>
                  </a:lnTo>
                  <a:lnTo>
                    <a:pt x="739072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127000" y="-47625"/>
              <a:ext cx="485072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160091" y="4414005"/>
            <a:ext cx="5007859" cy="22105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4"/>
              </a:lnSpc>
            </a:pPr>
            <a:r>
              <a:rPr lang="en-US" sz="4195">
                <a:solidFill>
                  <a:srgbClr val="FDFCF5"/>
                </a:solidFill>
                <a:latin typeface="Garbata Bold"/>
              </a:rPr>
              <a:t>Открити уроци</a:t>
            </a:r>
          </a:p>
          <a:p>
            <a:pPr algn="ctr">
              <a:lnSpc>
                <a:spcPts val="5874"/>
              </a:lnSpc>
            </a:pPr>
            <a:r>
              <a:rPr lang="en-US" sz="4195">
                <a:solidFill>
                  <a:srgbClr val="FDFCF5"/>
                </a:solidFill>
                <a:latin typeface="Garbata Bold"/>
              </a:rPr>
              <a:t>по програмата за благополучие</a:t>
            </a:r>
          </a:p>
        </p:txBody>
      </p:sp>
      <p:grpSp>
        <p:nvGrpSpPr>
          <p:cNvPr id="11" name="Group 11"/>
          <p:cNvGrpSpPr/>
          <p:nvPr/>
        </p:nvGrpSpPr>
        <p:grpSpPr>
          <a:xfrm rot="5400000">
            <a:off x="11271742" y="2872685"/>
            <a:ext cx="7674371" cy="5724389"/>
            <a:chOff x="0" y="0"/>
            <a:chExt cx="817257" cy="609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7257" cy="609600"/>
            </a:xfrm>
            <a:custGeom>
              <a:avLst/>
              <a:gdLst/>
              <a:ahLst/>
              <a:cxnLst/>
              <a:rect l="l" t="t" r="r" b="b"/>
              <a:pathLst>
                <a:path w="817257" h="609600">
                  <a:moveTo>
                    <a:pt x="203200" y="0"/>
                  </a:moveTo>
                  <a:lnTo>
                    <a:pt x="614057" y="0"/>
                  </a:lnTo>
                  <a:lnTo>
                    <a:pt x="817257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21165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127000" y="-47625"/>
              <a:ext cx="563257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2246733" y="4338938"/>
            <a:ext cx="5724389" cy="2809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78"/>
              </a:lnSpc>
            </a:pPr>
            <a:r>
              <a:rPr lang="en-US" sz="3984">
                <a:solidFill>
                  <a:srgbClr val="FDFCF5"/>
                </a:solidFill>
                <a:latin typeface="Garbata Bold"/>
              </a:rPr>
              <a:t>Програма за развиване на благополучието за родители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A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20565" y="1953041"/>
            <a:ext cx="6884993" cy="1452837"/>
            <a:chOff x="0" y="0"/>
            <a:chExt cx="2098920" cy="4429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98920" cy="442904"/>
            </a:xfrm>
            <a:custGeom>
              <a:avLst/>
              <a:gdLst/>
              <a:ahLst/>
              <a:cxnLst/>
              <a:rect l="l" t="t" r="r" b="b"/>
              <a:pathLst>
                <a:path w="2098920" h="442904">
                  <a:moveTo>
                    <a:pt x="16867" y="0"/>
                  </a:moveTo>
                  <a:lnTo>
                    <a:pt x="2082053" y="0"/>
                  </a:lnTo>
                  <a:cubicBezTo>
                    <a:pt x="2086526" y="0"/>
                    <a:pt x="2090817" y="1777"/>
                    <a:pt x="2093980" y="4940"/>
                  </a:cubicBezTo>
                  <a:cubicBezTo>
                    <a:pt x="2097143" y="8103"/>
                    <a:pt x="2098920" y="12394"/>
                    <a:pt x="2098920" y="16867"/>
                  </a:cubicBezTo>
                  <a:lnTo>
                    <a:pt x="2098920" y="426037"/>
                  </a:lnTo>
                  <a:cubicBezTo>
                    <a:pt x="2098920" y="430510"/>
                    <a:pt x="2097143" y="434800"/>
                    <a:pt x="2093980" y="437963"/>
                  </a:cubicBezTo>
                  <a:cubicBezTo>
                    <a:pt x="2090817" y="441127"/>
                    <a:pt x="2086526" y="442904"/>
                    <a:pt x="2082053" y="442904"/>
                  </a:cubicBezTo>
                  <a:lnTo>
                    <a:pt x="16867" y="442904"/>
                  </a:lnTo>
                  <a:cubicBezTo>
                    <a:pt x="12394" y="442904"/>
                    <a:pt x="8103" y="441127"/>
                    <a:pt x="4940" y="437963"/>
                  </a:cubicBezTo>
                  <a:cubicBezTo>
                    <a:pt x="1777" y="434800"/>
                    <a:pt x="0" y="430510"/>
                    <a:pt x="0" y="426037"/>
                  </a:cubicBezTo>
                  <a:lnTo>
                    <a:pt x="0" y="16867"/>
                  </a:lnTo>
                  <a:cubicBezTo>
                    <a:pt x="0" y="12394"/>
                    <a:pt x="1777" y="8103"/>
                    <a:pt x="4940" y="4940"/>
                  </a:cubicBezTo>
                  <a:cubicBezTo>
                    <a:pt x="8103" y="1777"/>
                    <a:pt x="12394" y="0"/>
                    <a:pt x="16867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98920" cy="4810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831641" y="254404"/>
            <a:ext cx="15168026" cy="16986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6500">
                <a:solidFill>
                  <a:srgbClr val="133C74"/>
                </a:solidFill>
                <a:latin typeface="Garbata Bold"/>
              </a:rPr>
              <a:t>Програма за благополучие на учениците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248663" y="2226949"/>
            <a:ext cx="6688747" cy="14926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70"/>
              </a:lnSpc>
            </a:pPr>
            <a:r>
              <a:rPr lang="en-US" sz="3227">
                <a:solidFill>
                  <a:srgbClr val="000000"/>
                </a:solidFill>
                <a:latin typeface="Garbata Bold"/>
              </a:rPr>
              <a:t>1.Позитивно поведение</a:t>
            </a:r>
          </a:p>
          <a:p>
            <a:pPr algn="l">
              <a:lnSpc>
                <a:spcPts val="3970"/>
              </a:lnSpc>
            </a:pPr>
            <a:r>
              <a:rPr lang="en-US" sz="3227">
                <a:solidFill>
                  <a:srgbClr val="000000"/>
                </a:solidFill>
                <a:latin typeface="Garbata"/>
              </a:rPr>
              <a:t>         „Твоят най-добър аз“</a:t>
            </a:r>
          </a:p>
          <a:p>
            <a:pPr algn="l">
              <a:lnSpc>
                <a:spcPts val="3970"/>
              </a:lnSpc>
            </a:pPr>
            <a:endParaRPr lang="en-US" sz="3227">
              <a:solidFill>
                <a:srgbClr val="000000"/>
              </a:solidFill>
              <a:latin typeface="Garbata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243717" y="3570834"/>
            <a:ext cx="6858176" cy="1342520"/>
            <a:chOff x="0" y="0"/>
            <a:chExt cx="2090745" cy="40927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90745" cy="409273"/>
            </a:xfrm>
            <a:custGeom>
              <a:avLst/>
              <a:gdLst/>
              <a:ahLst/>
              <a:cxnLst/>
              <a:rect l="l" t="t" r="r" b="b"/>
              <a:pathLst>
                <a:path w="2090745" h="409273">
                  <a:moveTo>
                    <a:pt x="16933" y="0"/>
                  </a:moveTo>
                  <a:lnTo>
                    <a:pt x="2073812" y="0"/>
                  </a:lnTo>
                  <a:cubicBezTo>
                    <a:pt x="2083164" y="0"/>
                    <a:pt x="2090745" y="7581"/>
                    <a:pt x="2090745" y="16933"/>
                  </a:cubicBezTo>
                  <a:lnTo>
                    <a:pt x="2090745" y="392340"/>
                  </a:lnTo>
                  <a:cubicBezTo>
                    <a:pt x="2090745" y="396831"/>
                    <a:pt x="2088961" y="401138"/>
                    <a:pt x="2085785" y="404313"/>
                  </a:cubicBezTo>
                  <a:cubicBezTo>
                    <a:pt x="2082610" y="407489"/>
                    <a:pt x="2078303" y="409273"/>
                    <a:pt x="2073812" y="409273"/>
                  </a:cubicBezTo>
                  <a:lnTo>
                    <a:pt x="16933" y="409273"/>
                  </a:lnTo>
                  <a:cubicBezTo>
                    <a:pt x="12442" y="409273"/>
                    <a:pt x="8135" y="407489"/>
                    <a:pt x="4960" y="404313"/>
                  </a:cubicBezTo>
                  <a:cubicBezTo>
                    <a:pt x="1784" y="401138"/>
                    <a:pt x="0" y="396831"/>
                    <a:pt x="0" y="392340"/>
                  </a:cubicBezTo>
                  <a:lnTo>
                    <a:pt x="0" y="16933"/>
                  </a:lnTo>
                  <a:cubicBezTo>
                    <a:pt x="0" y="12442"/>
                    <a:pt x="1784" y="8135"/>
                    <a:pt x="4960" y="4960"/>
                  </a:cubicBezTo>
                  <a:cubicBezTo>
                    <a:pt x="8135" y="1784"/>
                    <a:pt x="12442" y="0"/>
                    <a:pt x="16933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090745" cy="4473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30667" y="3716445"/>
            <a:ext cx="6571225" cy="997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 Bold"/>
              </a:rPr>
              <a:t>2.Благодарност</a:t>
            </a:r>
          </a:p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"/>
              </a:rPr>
              <a:t>         Благодарствен дневник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17217" y="5075279"/>
            <a:ext cx="6941469" cy="1468542"/>
            <a:chOff x="0" y="0"/>
            <a:chExt cx="2116137" cy="44769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16137" cy="447692"/>
            </a:xfrm>
            <a:custGeom>
              <a:avLst/>
              <a:gdLst/>
              <a:ahLst/>
              <a:cxnLst/>
              <a:rect l="l" t="t" r="r" b="b"/>
              <a:pathLst>
                <a:path w="2116137" h="447692">
                  <a:moveTo>
                    <a:pt x="16730" y="0"/>
                  </a:moveTo>
                  <a:lnTo>
                    <a:pt x="2099407" y="0"/>
                  </a:lnTo>
                  <a:cubicBezTo>
                    <a:pt x="2108647" y="0"/>
                    <a:pt x="2116137" y="7490"/>
                    <a:pt x="2116137" y="16730"/>
                  </a:cubicBezTo>
                  <a:lnTo>
                    <a:pt x="2116137" y="430962"/>
                  </a:lnTo>
                  <a:cubicBezTo>
                    <a:pt x="2116137" y="440201"/>
                    <a:pt x="2108647" y="447692"/>
                    <a:pt x="2099407" y="447692"/>
                  </a:cubicBezTo>
                  <a:lnTo>
                    <a:pt x="16730" y="447692"/>
                  </a:lnTo>
                  <a:cubicBezTo>
                    <a:pt x="7490" y="447692"/>
                    <a:pt x="0" y="440201"/>
                    <a:pt x="0" y="430962"/>
                  </a:cubicBezTo>
                  <a:lnTo>
                    <a:pt x="0" y="16730"/>
                  </a:lnTo>
                  <a:cubicBezTo>
                    <a:pt x="0" y="7490"/>
                    <a:pt x="7490" y="0"/>
                    <a:pt x="16730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116137" cy="4857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28700" y="5301296"/>
            <a:ext cx="6374980" cy="997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 Bold"/>
              </a:rPr>
              <a:t>3.Благодарност</a:t>
            </a:r>
          </a:p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"/>
              </a:rPr>
              <a:t>       Благодарствени посещения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9468359" y="1931064"/>
            <a:ext cx="7790941" cy="1496791"/>
            <a:chOff x="0" y="0"/>
            <a:chExt cx="2375102" cy="45630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375102" cy="456303"/>
            </a:xfrm>
            <a:custGeom>
              <a:avLst/>
              <a:gdLst/>
              <a:ahLst/>
              <a:cxnLst/>
              <a:rect l="l" t="t" r="r" b="b"/>
              <a:pathLst>
                <a:path w="2375102" h="456303">
                  <a:moveTo>
                    <a:pt x="14906" y="0"/>
                  </a:moveTo>
                  <a:lnTo>
                    <a:pt x="2360196" y="0"/>
                  </a:lnTo>
                  <a:cubicBezTo>
                    <a:pt x="2364150" y="0"/>
                    <a:pt x="2367941" y="1570"/>
                    <a:pt x="2370736" y="4366"/>
                  </a:cubicBezTo>
                  <a:cubicBezTo>
                    <a:pt x="2373532" y="7161"/>
                    <a:pt x="2375102" y="10952"/>
                    <a:pt x="2375102" y="14906"/>
                  </a:cubicBezTo>
                  <a:lnTo>
                    <a:pt x="2375102" y="441398"/>
                  </a:lnTo>
                  <a:cubicBezTo>
                    <a:pt x="2375102" y="445351"/>
                    <a:pt x="2373532" y="449142"/>
                    <a:pt x="2370736" y="451938"/>
                  </a:cubicBezTo>
                  <a:cubicBezTo>
                    <a:pt x="2367941" y="454733"/>
                    <a:pt x="2364150" y="456303"/>
                    <a:pt x="2360196" y="456303"/>
                  </a:cubicBezTo>
                  <a:lnTo>
                    <a:pt x="14906" y="456303"/>
                  </a:lnTo>
                  <a:cubicBezTo>
                    <a:pt x="10952" y="456303"/>
                    <a:pt x="7161" y="454733"/>
                    <a:pt x="4366" y="451938"/>
                  </a:cubicBezTo>
                  <a:cubicBezTo>
                    <a:pt x="1570" y="449142"/>
                    <a:pt x="0" y="445351"/>
                    <a:pt x="0" y="441398"/>
                  </a:cubicBezTo>
                  <a:lnTo>
                    <a:pt x="0" y="14906"/>
                  </a:lnTo>
                  <a:cubicBezTo>
                    <a:pt x="0" y="10952"/>
                    <a:pt x="1570" y="7161"/>
                    <a:pt x="4366" y="4366"/>
                  </a:cubicBezTo>
                  <a:cubicBezTo>
                    <a:pt x="7161" y="1570"/>
                    <a:pt x="10952" y="0"/>
                    <a:pt x="14906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375102" cy="4944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8316700" y="3672502"/>
            <a:ext cx="9971300" cy="1670490"/>
            <a:chOff x="0" y="0"/>
            <a:chExt cx="3039794" cy="509256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3039794" cy="509256"/>
            </a:xfrm>
            <a:custGeom>
              <a:avLst/>
              <a:gdLst/>
              <a:ahLst/>
              <a:cxnLst/>
              <a:rect l="l" t="t" r="r" b="b"/>
              <a:pathLst>
                <a:path w="3039794" h="509256">
                  <a:moveTo>
                    <a:pt x="11646" y="0"/>
                  </a:moveTo>
                  <a:lnTo>
                    <a:pt x="3028148" y="0"/>
                  </a:lnTo>
                  <a:cubicBezTo>
                    <a:pt x="3031237" y="0"/>
                    <a:pt x="3034199" y="1227"/>
                    <a:pt x="3036383" y="3411"/>
                  </a:cubicBezTo>
                  <a:cubicBezTo>
                    <a:pt x="3038567" y="5595"/>
                    <a:pt x="3039794" y="8558"/>
                    <a:pt x="3039794" y="11646"/>
                  </a:cubicBezTo>
                  <a:lnTo>
                    <a:pt x="3039794" y="497610"/>
                  </a:lnTo>
                  <a:cubicBezTo>
                    <a:pt x="3039794" y="500699"/>
                    <a:pt x="3038567" y="503661"/>
                    <a:pt x="3036383" y="505845"/>
                  </a:cubicBezTo>
                  <a:cubicBezTo>
                    <a:pt x="3034199" y="508029"/>
                    <a:pt x="3031237" y="509256"/>
                    <a:pt x="3028148" y="509256"/>
                  </a:cubicBezTo>
                  <a:lnTo>
                    <a:pt x="11646" y="509256"/>
                  </a:lnTo>
                  <a:cubicBezTo>
                    <a:pt x="5214" y="509256"/>
                    <a:pt x="0" y="504042"/>
                    <a:pt x="0" y="497610"/>
                  </a:cubicBezTo>
                  <a:lnTo>
                    <a:pt x="0" y="11646"/>
                  </a:lnTo>
                  <a:cubicBezTo>
                    <a:pt x="0" y="8558"/>
                    <a:pt x="1227" y="5595"/>
                    <a:pt x="3411" y="3411"/>
                  </a:cubicBezTo>
                  <a:cubicBezTo>
                    <a:pt x="5595" y="1227"/>
                    <a:pt x="8558" y="0"/>
                    <a:pt x="11646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3039794" cy="547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8757826" y="5559777"/>
            <a:ext cx="8358077" cy="1201811"/>
            <a:chOff x="0" y="0"/>
            <a:chExt cx="2547996" cy="36637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547996" cy="366377"/>
            </a:xfrm>
            <a:custGeom>
              <a:avLst/>
              <a:gdLst/>
              <a:ahLst/>
              <a:cxnLst/>
              <a:rect l="l" t="t" r="r" b="b"/>
              <a:pathLst>
                <a:path w="2547996" h="366377">
                  <a:moveTo>
                    <a:pt x="13894" y="0"/>
                  </a:moveTo>
                  <a:lnTo>
                    <a:pt x="2534102" y="0"/>
                  </a:lnTo>
                  <a:cubicBezTo>
                    <a:pt x="2541775" y="0"/>
                    <a:pt x="2547996" y="6221"/>
                    <a:pt x="2547996" y="13894"/>
                  </a:cubicBezTo>
                  <a:lnTo>
                    <a:pt x="2547996" y="352483"/>
                  </a:lnTo>
                  <a:cubicBezTo>
                    <a:pt x="2547996" y="360157"/>
                    <a:pt x="2541775" y="366377"/>
                    <a:pt x="2534102" y="366377"/>
                  </a:cubicBezTo>
                  <a:lnTo>
                    <a:pt x="13894" y="366377"/>
                  </a:lnTo>
                  <a:cubicBezTo>
                    <a:pt x="6221" y="366377"/>
                    <a:pt x="0" y="360157"/>
                    <a:pt x="0" y="352483"/>
                  </a:cubicBezTo>
                  <a:lnTo>
                    <a:pt x="0" y="13894"/>
                  </a:lnTo>
                  <a:cubicBezTo>
                    <a:pt x="0" y="6221"/>
                    <a:pt x="6221" y="0"/>
                    <a:pt x="13894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2547996" cy="4044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 rot="6654988">
            <a:off x="14929421" y="8954341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0" y="0"/>
                </a:moveTo>
                <a:lnTo>
                  <a:pt x="5145311" y="0"/>
                </a:lnTo>
                <a:lnTo>
                  <a:pt x="5145311" y="2315390"/>
                </a:lnTo>
                <a:lnTo>
                  <a:pt x="0" y="2315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-2906328">
            <a:off x="-1148784" y="-20412"/>
            <a:ext cx="5145312" cy="2315390"/>
          </a:xfrm>
          <a:custGeom>
            <a:avLst/>
            <a:gdLst/>
            <a:ahLst/>
            <a:cxnLst/>
            <a:rect l="l" t="t" r="r" b="b"/>
            <a:pathLst>
              <a:path w="5145312" h="2315390">
                <a:moveTo>
                  <a:pt x="0" y="0"/>
                </a:moveTo>
                <a:lnTo>
                  <a:pt x="5145312" y="0"/>
                </a:lnTo>
                <a:lnTo>
                  <a:pt x="5145312" y="2315391"/>
                </a:lnTo>
                <a:lnTo>
                  <a:pt x="0" y="23153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26" name="Group 26"/>
          <p:cNvGrpSpPr/>
          <p:nvPr/>
        </p:nvGrpSpPr>
        <p:grpSpPr>
          <a:xfrm>
            <a:off x="345546" y="6773886"/>
            <a:ext cx="6941469" cy="1468542"/>
            <a:chOff x="0" y="0"/>
            <a:chExt cx="2116137" cy="44769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116137" cy="447692"/>
            </a:xfrm>
            <a:custGeom>
              <a:avLst/>
              <a:gdLst/>
              <a:ahLst/>
              <a:cxnLst/>
              <a:rect l="l" t="t" r="r" b="b"/>
              <a:pathLst>
                <a:path w="2116137" h="447692">
                  <a:moveTo>
                    <a:pt x="16730" y="0"/>
                  </a:moveTo>
                  <a:lnTo>
                    <a:pt x="2099407" y="0"/>
                  </a:lnTo>
                  <a:cubicBezTo>
                    <a:pt x="2108647" y="0"/>
                    <a:pt x="2116137" y="7490"/>
                    <a:pt x="2116137" y="16730"/>
                  </a:cubicBezTo>
                  <a:lnTo>
                    <a:pt x="2116137" y="430962"/>
                  </a:lnTo>
                  <a:cubicBezTo>
                    <a:pt x="2116137" y="440201"/>
                    <a:pt x="2108647" y="447692"/>
                    <a:pt x="2099407" y="447692"/>
                  </a:cubicBezTo>
                  <a:lnTo>
                    <a:pt x="16730" y="447692"/>
                  </a:lnTo>
                  <a:cubicBezTo>
                    <a:pt x="7490" y="447692"/>
                    <a:pt x="0" y="440201"/>
                    <a:pt x="0" y="430962"/>
                  </a:cubicBezTo>
                  <a:lnTo>
                    <a:pt x="0" y="16730"/>
                  </a:lnTo>
                  <a:cubicBezTo>
                    <a:pt x="0" y="7490"/>
                    <a:pt x="7490" y="0"/>
                    <a:pt x="16730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2116137" cy="4857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530667" y="6999903"/>
            <a:ext cx="6374980" cy="997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 Bold"/>
              </a:rPr>
              <a:t>4.Доброта</a:t>
            </a:r>
          </a:p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"/>
              </a:rPr>
              <a:t>       Актове на доброта</a:t>
            </a:r>
          </a:p>
        </p:txBody>
      </p:sp>
      <p:grpSp>
        <p:nvGrpSpPr>
          <p:cNvPr id="30" name="Group 30"/>
          <p:cNvGrpSpPr/>
          <p:nvPr/>
        </p:nvGrpSpPr>
        <p:grpSpPr>
          <a:xfrm>
            <a:off x="745455" y="8524029"/>
            <a:ext cx="7409002" cy="1588007"/>
            <a:chOff x="0" y="0"/>
            <a:chExt cx="2258666" cy="484111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258667" cy="484111"/>
            </a:xfrm>
            <a:custGeom>
              <a:avLst/>
              <a:gdLst/>
              <a:ahLst/>
              <a:cxnLst/>
              <a:rect l="l" t="t" r="r" b="b"/>
              <a:pathLst>
                <a:path w="2258667" h="484111">
                  <a:moveTo>
                    <a:pt x="15674" y="0"/>
                  </a:moveTo>
                  <a:lnTo>
                    <a:pt x="2242993" y="0"/>
                  </a:lnTo>
                  <a:cubicBezTo>
                    <a:pt x="2251649" y="0"/>
                    <a:pt x="2258667" y="7017"/>
                    <a:pt x="2258667" y="15674"/>
                  </a:cubicBezTo>
                  <a:lnTo>
                    <a:pt x="2258667" y="468437"/>
                  </a:lnTo>
                  <a:cubicBezTo>
                    <a:pt x="2258667" y="477093"/>
                    <a:pt x="2251649" y="484111"/>
                    <a:pt x="2242993" y="484111"/>
                  </a:cubicBezTo>
                  <a:lnTo>
                    <a:pt x="15674" y="484111"/>
                  </a:lnTo>
                  <a:cubicBezTo>
                    <a:pt x="7017" y="484111"/>
                    <a:pt x="0" y="477093"/>
                    <a:pt x="0" y="468437"/>
                  </a:cubicBezTo>
                  <a:lnTo>
                    <a:pt x="0" y="15674"/>
                  </a:lnTo>
                  <a:cubicBezTo>
                    <a:pt x="0" y="7017"/>
                    <a:pt x="7017" y="0"/>
                    <a:pt x="15674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2258666" cy="5222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912035" y="8632953"/>
            <a:ext cx="7086371" cy="1492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 Bold"/>
              </a:rPr>
              <a:t>5.Сили на характера</a:t>
            </a:r>
          </a:p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"/>
              </a:rPr>
              <a:t>       Въведение в класификацията на силните страни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9611756" y="2020614"/>
            <a:ext cx="7504147" cy="1407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07"/>
              </a:lnSpc>
            </a:pPr>
            <a:r>
              <a:rPr lang="en-US" sz="3014">
                <a:solidFill>
                  <a:srgbClr val="000000"/>
                </a:solidFill>
                <a:latin typeface="Garbata Bold"/>
              </a:rPr>
              <a:t>6.Сили на характера</a:t>
            </a:r>
          </a:p>
          <a:p>
            <a:pPr algn="l">
              <a:lnSpc>
                <a:spcPts val="3707"/>
              </a:lnSpc>
            </a:pPr>
            <a:r>
              <a:rPr lang="en-US" sz="3014">
                <a:solidFill>
                  <a:srgbClr val="000000"/>
                </a:solidFill>
                <a:latin typeface="Garbata"/>
              </a:rPr>
              <a:t>       Изготвяне на индивидуални профили на силните страни, ключови силни страни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582049" y="3772244"/>
            <a:ext cx="9440602" cy="1407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07"/>
              </a:lnSpc>
            </a:pPr>
            <a:r>
              <a:rPr lang="en-US" sz="3014">
                <a:solidFill>
                  <a:srgbClr val="000000"/>
                </a:solidFill>
                <a:latin typeface="Garbata Bold"/>
              </a:rPr>
              <a:t>7.Сили на характера, наслада</a:t>
            </a:r>
          </a:p>
          <a:p>
            <a:pPr algn="l">
              <a:lnSpc>
                <a:spcPts val="3707"/>
              </a:lnSpc>
            </a:pPr>
            <a:r>
              <a:rPr lang="en-US" sz="3014">
                <a:solidFill>
                  <a:srgbClr val="000000"/>
                </a:solidFill>
                <a:latin typeface="Garbata"/>
              </a:rPr>
              <a:t>       Използване на силните страни по нови начини, активности за предизвикване на наслада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9113093" y="5652428"/>
            <a:ext cx="7647544" cy="997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 Bold"/>
              </a:rPr>
              <a:t>8.Оптимистично мислене</a:t>
            </a:r>
          </a:p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"/>
              </a:rPr>
              <a:t>       Оптимистичен обяснителен стил</a:t>
            </a:r>
          </a:p>
        </p:txBody>
      </p:sp>
      <p:grpSp>
        <p:nvGrpSpPr>
          <p:cNvPr id="37" name="Group 37"/>
          <p:cNvGrpSpPr/>
          <p:nvPr/>
        </p:nvGrpSpPr>
        <p:grpSpPr>
          <a:xfrm>
            <a:off x="9611756" y="6902525"/>
            <a:ext cx="8358077" cy="1286191"/>
            <a:chOff x="0" y="0"/>
            <a:chExt cx="2547996" cy="392101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2547996" cy="392101"/>
            </a:xfrm>
            <a:custGeom>
              <a:avLst/>
              <a:gdLst/>
              <a:ahLst/>
              <a:cxnLst/>
              <a:rect l="l" t="t" r="r" b="b"/>
              <a:pathLst>
                <a:path w="2547996" h="392101">
                  <a:moveTo>
                    <a:pt x="13894" y="0"/>
                  </a:moveTo>
                  <a:lnTo>
                    <a:pt x="2534102" y="0"/>
                  </a:lnTo>
                  <a:cubicBezTo>
                    <a:pt x="2541775" y="0"/>
                    <a:pt x="2547996" y="6221"/>
                    <a:pt x="2547996" y="13894"/>
                  </a:cubicBezTo>
                  <a:lnTo>
                    <a:pt x="2547996" y="378207"/>
                  </a:lnTo>
                  <a:cubicBezTo>
                    <a:pt x="2547996" y="385880"/>
                    <a:pt x="2541775" y="392101"/>
                    <a:pt x="2534102" y="392101"/>
                  </a:cubicBezTo>
                  <a:lnTo>
                    <a:pt x="13894" y="392101"/>
                  </a:lnTo>
                  <a:cubicBezTo>
                    <a:pt x="6221" y="392101"/>
                    <a:pt x="0" y="385880"/>
                    <a:pt x="0" y="378207"/>
                  </a:cubicBezTo>
                  <a:lnTo>
                    <a:pt x="0" y="13894"/>
                  </a:lnTo>
                  <a:cubicBezTo>
                    <a:pt x="0" y="6221"/>
                    <a:pt x="6221" y="0"/>
                    <a:pt x="13894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39" name="TextBox 39"/>
            <p:cNvSpPr txBox="1"/>
            <p:nvPr/>
          </p:nvSpPr>
          <p:spPr>
            <a:xfrm>
              <a:off x="0" y="-38100"/>
              <a:ext cx="2547996" cy="4302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0" name="TextBox 40"/>
          <p:cNvSpPr txBox="1"/>
          <p:nvPr/>
        </p:nvSpPr>
        <p:spPr>
          <a:xfrm>
            <a:off x="9844158" y="7066388"/>
            <a:ext cx="8178493" cy="997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 Bold"/>
              </a:rPr>
              <a:t>9.Надежда</a:t>
            </a:r>
          </a:p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"/>
              </a:rPr>
              <a:t>       „Най-добрият възможен аз в бъдеще</a:t>
            </a:r>
          </a:p>
        </p:txBody>
      </p:sp>
      <p:grpSp>
        <p:nvGrpSpPr>
          <p:cNvPr id="41" name="Group 41"/>
          <p:cNvGrpSpPr/>
          <p:nvPr/>
        </p:nvGrpSpPr>
        <p:grpSpPr>
          <a:xfrm>
            <a:off x="8937410" y="8498777"/>
            <a:ext cx="8873222" cy="1543578"/>
            <a:chOff x="0" y="0"/>
            <a:chExt cx="2705040" cy="470566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5040" cy="470566"/>
            </a:xfrm>
            <a:custGeom>
              <a:avLst/>
              <a:gdLst/>
              <a:ahLst/>
              <a:cxnLst/>
              <a:rect l="l" t="t" r="r" b="b"/>
              <a:pathLst>
                <a:path w="2705040" h="470566">
                  <a:moveTo>
                    <a:pt x="13088" y="0"/>
                  </a:moveTo>
                  <a:lnTo>
                    <a:pt x="2691953" y="0"/>
                  </a:lnTo>
                  <a:cubicBezTo>
                    <a:pt x="2699181" y="0"/>
                    <a:pt x="2705040" y="5859"/>
                    <a:pt x="2705040" y="13088"/>
                  </a:cubicBezTo>
                  <a:lnTo>
                    <a:pt x="2705040" y="457479"/>
                  </a:lnTo>
                  <a:cubicBezTo>
                    <a:pt x="2705040" y="460950"/>
                    <a:pt x="2703662" y="464279"/>
                    <a:pt x="2701207" y="466733"/>
                  </a:cubicBezTo>
                  <a:cubicBezTo>
                    <a:pt x="2698753" y="469187"/>
                    <a:pt x="2695424" y="470566"/>
                    <a:pt x="2691953" y="470566"/>
                  </a:cubicBezTo>
                  <a:lnTo>
                    <a:pt x="13088" y="470566"/>
                  </a:lnTo>
                  <a:cubicBezTo>
                    <a:pt x="5859" y="470566"/>
                    <a:pt x="0" y="464707"/>
                    <a:pt x="0" y="457479"/>
                  </a:cubicBezTo>
                  <a:lnTo>
                    <a:pt x="0" y="13088"/>
                  </a:lnTo>
                  <a:cubicBezTo>
                    <a:pt x="0" y="5859"/>
                    <a:pt x="5859" y="0"/>
                    <a:pt x="13088" y="0"/>
                  </a:cubicBezTo>
                  <a:close/>
                </a:path>
              </a:pathLst>
            </a:custGeom>
            <a:solidFill>
              <a:srgbClr val="FDF2E9"/>
            </a:solidFill>
            <a:ln cap="sq">
              <a:noFill/>
              <a:prstDash val="solid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0" y="-38100"/>
              <a:ext cx="2705040" cy="5086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9116994" y="8632953"/>
            <a:ext cx="8693638" cy="1492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 Bold"/>
              </a:rPr>
              <a:t>10.Обобщение</a:t>
            </a:r>
          </a:p>
          <a:p>
            <a:pPr algn="l">
              <a:lnSpc>
                <a:spcPts val="3935"/>
              </a:lnSpc>
            </a:pPr>
            <a:r>
              <a:rPr lang="en-US" sz="3199">
                <a:solidFill>
                  <a:srgbClr val="000000"/>
                </a:solidFill>
                <a:latin typeface="Garbata"/>
              </a:rPr>
              <a:t>      Заключителна среща, преглед на стратегиите, план за бъдеще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263548" y="9209393"/>
            <a:ext cx="4880452" cy="1073270"/>
            <a:chOff x="0" y="0"/>
            <a:chExt cx="1285387" cy="28267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85387" cy="282672"/>
            </a:xfrm>
            <a:custGeom>
              <a:avLst/>
              <a:gdLst/>
              <a:ahLst/>
              <a:cxnLst/>
              <a:rect l="l" t="t" r="r" b="b"/>
              <a:pathLst>
                <a:path w="1285387" h="282672">
                  <a:moveTo>
                    <a:pt x="0" y="0"/>
                  </a:moveTo>
                  <a:lnTo>
                    <a:pt x="1285387" y="0"/>
                  </a:lnTo>
                  <a:lnTo>
                    <a:pt x="1285387" y="282672"/>
                  </a:lnTo>
                  <a:lnTo>
                    <a:pt x="0" y="282672"/>
                  </a:ln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285387" cy="3207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595139" y="7618591"/>
            <a:ext cx="1073270" cy="4263548"/>
            <a:chOff x="0" y="0"/>
            <a:chExt cx="282672" cy="11229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82672" cy="1122910"/>
            </a:xfrm>
            <a:custGeom>
              <a:avLst/>
              <a:gdLst/>
              <a:ahLst/>
              <a:cxnLst/>
              <a:rect l="l" t="t" r="r" b="b"/>
              <a:pathLst>
                <a:path w="282672" h="1122910">
                  <a:moveTo>
                    <a:pt x="0" y="0"/>
                  </a:moveTo>
                  <a:lnTo>
                    <a:pt x="282672" y="0"/>
                  </a:lnTo>
                  <a:lnTo>
                    <a:pt x="282672" y="1122910"/>
                  </a:lnTo>
                  <a:lnTo>
                    <a:pt x="0" y="1122910"/>
                  </a:ln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282672" cy="11610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4133435" y="656038"/>
            <a:ext cx="3587829" cy="5096013"/>
          </a:xfrm>
          <a:custGeom>
            <a:avLst/>
            <a:gdLst/>
            <a:ahLst/>
            <a:cxnLst/>
            <a:rect l="l" t="t" r="r" b="b"/>
            <a:pathLst>
              <a:path w="3587829" h="5096013">
                <a:moveTo>
                  <a:pt x="0" y="0"/>
                </a:moveTo>
                <a:lnTo>
                  <a:pt x="3587829" y="0"/>
                </a:lnTo>
                <a:lnTo>
                  <a:pt x="3587829" y="5096013"/>
                </a:lnTo>
                <a:lnTo>
                  <a:pt x="0" y="50960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96006" y="4566900"/>
            <a:ext cx="17840144" cy="3973757"/>
          </a:xfrm>
          <a:custGeom>
            <a:avLst/>
            <a:gdLst/>
            <a:ahLst/>
            <a:cxnLst/>
            <a:rect l="l" t="t" r="r" b="b"/>
            <a:pathLst>
              <a:path w="17840144" h="3973757">
                <a:moveTo>
                  <a:pt x="0" y="0"/>
                </a:moveTo>
                <a:lnTo>
                  <a:pt x="17840144" y="0"/>
                </a:lnTo>
                <a:lnTo>
                  <a:pt x="17840144" y="3973757"/>
                </a:lnTo>
                <a:lnTo>
                  <a:pt x="0" y="39737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56" t="-43275" b="-37542"/>
            </a:stretch>
          </a:blipFill>
          <a:ln cap="sq">
            <a:noFill/>
            <a:prstDash val="solid"/>
            <a:miter/>
          </a:ln>
        </p:spPr>
      </p:sp>
      <p:grpSp>
        <p:nvGrpSpPr>
          <p:cNvPr id="10" name="Group 10"/>
          <p:cNvGrpSpPr/>
          <p:nvPr/>
        </p:nvGrpSpPr>
        <p:grpSpPr>
          <a:xfrm rot="-5400000">
            <a:off x="10739139" y="7614254"/>
            <a:ext cx="1073270" cy="4263548"/>
            <a:chOff x="0" y="0"/>
            <a:chExt cx="282672" cy="112291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82672" cy="1122910"/>
            </a:xfrm>
            <a:custGeom>
              <a:avLst/>
              <a:gdLst/>
              <a:ahLst/>
              <a:cxnLst/>
              <a:rect l="l" t="t" r="r" b="b"/>
              <a:pathLst>
                <a:path w="282672" h="1122910">
                  <a:moveTo>
                    <a:pt x="0" y="0"/>
                  </a:moveTo>
                  <a:lnTo>
                    <a:pt x="282672" y="0"/>
                  </a:lnTo>
                  <a:lnTo>
                    <a:pt x="282672" y="1122910"/>
                  </a:lnTo>
                  <a:lnTo>
                    <a:pt x="0" y="1122910"/>
                  </a:lnTo>
                  <a:close/>
                </a:path>
              </a:pathLst>
            </a:custGeom>
            <a:solidFill>
              <a:srgbClr val="FDAC84"/>
            </a:solidFill>
            <a:ln cap="sq">
              <a:noFill/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82672" cy="11610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3407548" y="9209393"/>
            <a:ext cx="4880452" cy="1073270"/>
            <a:chOff x="0" y="0"/>
            <a:chExt cx="1285387" cy="28267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85387" cy="282672"/>
            </a:xfrm>
            <a:custGeom>
              <a:avLst/>
              <a:gdLst/>
              <a:ahLst/>
              <a:cxnLst/>
              <a:rect l="l" t="t" r="r" b="b"/>
              <a:pathLst>
                <a:path w="1285387" h="282672">
                  <a:moveTo>
                    <a:pt x="0" y="0"/>
                  </a:moveTo>
                  <a:lnTo>
                    <a:pt x="1285387" y="0"/>
                  </a:lnTo>
                  <a:lnTo>
                    <a:pt x="1285387" y="282672"/>
                  </a:lnTo>
                  <a:lnTo>
                    <a:pt x="0" y="282672"/>
                  </a:lnTo>
                  <a:close/>
                </a:path>
              </a:pathLst>
            </a:custGeom>
            <a:solidFill>
              <a:srgbClr val="FED774"/>
            </a:solidFill>
            <a:ln cap="sq">
              <a:noFill/>
              <a:prstDash val="solid"/>
              <a:miter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1285387" cy="3207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96006" y="656038"/>
            <a:ext cx="3639762" cy="2708590"/>
          </a:xfrm>
          <a:custGeom>
            <a:avLst/>
            <a:gdLst/>
            <a:ahLst/>
            <a:cxnLst/>
            <a:rect l="l" t="t" r="r" b="b"/>
            <a:pathLst>
              <a:path w="3639762" h="2708590">
                <a:moveTo>
                  <a:pt x="0" y="0"/>
                </a:moveTo>
                <a:lnTo>
                  <a:pt x="3639762" y="0"/>
                </a:lnTo>
                <a:lnTo>
                  <a:pt x="3639762" y="2708590"/>
                </a:lnTo>
                <a:lnTo>
                  <a:pt x="0" y="27085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3835768" y="2535809"/>
            <a:ext cx="10023044" cy="1317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91"/>
              </a:lnSpc>
            </a:pPr>
            <a:r>
              <a:rPr lang="en-US" sz="4220">
                <a:solidFill>
                  <a:srgbClr val="000000"/>
                </a:solidFill>
                <a:latin typeface="Garbata Bold"/>
              </a:rPr>
              <a:t>Интегриране във всички сфери на училищния живот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293993" y="930825"/>
            <a:ext cx="7381217" cy="1079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00"/>
              </a:lnSpc>
            </a:pPr>
            <a:r>
              <a:rPr lang="en-US" sz="8000">
                <a:solidFill>
                  <a:srgbClr val="000000"/>
                </a:solidFill>
                <a:latin typeface="Garbata Bold"/>
              </a:rPr>
              <a:t>Хоризонти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471</Words>
  <Application>Microsoft Office PowerPoint</Application>
  <PresentationFormat>Custom</PresentationFormat>
  <Paragraphs>119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Inter</vt:lpstr>
      <vt:lpstr>Calibri</vt:lpstr>
      <vt:lpstr>Garbata</vt:lpstr>
      <vt:lpstr>Garbata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Открита практика, 10 май 2024 г.</dc:title>
  <dc:creator>User</dc:creator>
  <cp:lastModifiedBy>User</cp:lastModifiedBy>
  <cp:revision>4</cp:revision>
  <dcterms:created xsi:type="dcterms:W3CDTF">2006-08-16T00:00:00Z</dcterms:created>
  <dcterms:modified xsi:type="dcterms:W3CDTF">2024-05-30T12:40:28Z</dcterms:modified>
  <dc:identifier>DAGD4XBo2y0</dc:identifier>
</cp:coreProperties>
</file>