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260E0-6C40-48EE-B894-64F5D73B7676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5F6DF5C0-B8AB-452B-BE98-54F9CF19DDD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62229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260E0-6C40-48EE-B894-64F5D73B7676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DF5C0-B8AB-452B-BE98-54F9CF19DDD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4076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943260E0-6C40-48EE-B894-64F5D73B7676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bg-BG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5F6DF5C0-B8AB-452B-BE98-54F9CF19DDD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73809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260E0-6C40-48EE-B894-64F5D73B7676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DF5C0-B8AB-452B-BE98-54F9CF19DDD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27936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260E0-6C40-48EE-B894-64F5D73B7676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DF5C0-B8AB-452B-BE98-54F9CF19DDD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36286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260E0-6C40-48EE-B894-64F5D73B7676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DF5C0-B8AB-452B-BE98-54F9CF19DDD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0164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260E0-6C40-48EE-B894-64F5D73B7676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DF5C0-B8AB-452B-BE98-54F9CF19DDD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73747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260E0-6C40-48EE-B894-64F5D73B7676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DF5C0-B8AB-452B-BE98-54F9CF19DDD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04623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260E0-6C40-48EE-B894-64F5D73B7676}" type="datetimeFigureOut">
              <a:rPr lang="bg-BG" smtClean="0"/>
              <a:t>2.5.2020 г.</a:t>
            </a:fld>
            <a:endParaRPr lang="bg-BG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DF5C0-B8AB-452B-BE98-54F9CF19DDD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6083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260E0-6C40-48EE-B894-64F5D73B7676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DF5C0-B8AB-452B-BE98-54F9CF19DDD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08029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260E0-6C40-48EE-B894-64F5D73B7676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DF5C0-B8AB-452B-BE98-54F9CF19DDD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10024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943260E0-6C40-48EE-B894-64F5D73B7676}" type="datetimeFigureOut">
              <a:rPr lang="bg-BG" smtClean="0"/>
              <a:t>2.5.2020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bg-BG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5F6DF5C0-B8AB-452B-BE98-54F9CF19DDD6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0881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slide" Target="slide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6.png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3.png"/><Relationship Id="rId5" Type="http://schemas.microsoft.com/office/2007/relationships/hdphoto" Target="../media/hdphoto7.wdp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3299" y="1722369"/>
            <a:ext cx="10299310" cy="2163831"/>
          </a:xfrm>
        </p:spPr>
        <p:txBody>
          <a:bodyPr>
            <a:noAutofit/>
          </a:bodyPr>
          <a:lstStyle/>
          <a:p>
            <a:r>
              <a:rPr lang="ru-RU" sz="4800" dirty="0"/>
              <a:t>11 МАЙ – СВ. СВ. КИРИЛ И МЕТОДИЙ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/>
              <a:t>СПОМЕН ЗА ПЪРВИТЕ АПОСТОЛИ</a:t>
            </a:r>
            <a:endParaRPr lang="bg-BG" sz="4800" dirty="0"/>
          </a:p>
        </p:txBody>
      </p:sp>
      <p:pic>
        <p:nvPicPr>
          <p:cNvPr id="2050" name="Picture 2" descr="Българската мисия - Светите братя Кирил и Методий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33" b="90000" l="10000" r="90000">
                        <a14:foregroundMark x1="71556" y1="24000" x2="79333" y2="30833"/>
                        <a14:foregroundMark x1="43556" y1="23167" x2="52000" y2="24667"/>
                        <a14:foregroundMark x1="66889" y1="22500" x2="72000" y2="22833"/>
                        <a14:backgroundMark x1="46667" y1="64667" x2="46889" y2="71667"/>
                        <a14:backgroundMark x1="78000" y1="63667" x2="78000" y2="79333"/>
                        <a14:backgroundMark x1="47778" y1="59333" x2="47778" y2="64667"/>
                        <a14:backgroundMark x1="86000" y1="52667" x2="80222" y2="64667"/>
                        <a14:backgroundMark x1="83556" y1="49500" x2="76222" y2="61667"/>
                        <a14:backgroundMark x1="76889" y1="55500" x2="73778" y2="61667"/>
                        <a14:backgroundMark x1="49778" y1="63333" x2="47778" y2="72333"/>
                        <a14:backgroundMark x1="47778" y1="57833" x2="48222" y2="61000"/>
                        <a14:backgroundMark x1="45778" y1="76500" x2="47778" y2="7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3171" y="3710353"/>
            <a:ext cx="2908055" cy="387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98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2" action="ppaction://hlinksldjump"/>
          </p:cNvPr>
          <p:cNvSpPr/>
          <p:nvPr/>
        </p:nvSpPr>
        <p:spPr>
          <a:xfrm>
            <a:off x="937491" y="3169328"/>
            <a:ext cx="2963663" cy="87494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3200" dirty="0" smtClean="0"/>
              <a:t>Празникът</a:t>
            </a:r>
            <a:endParaRPr lang="bg-BG" sz="3200" dirty="0"/>
          </a:p>
        </p:txBody>
      </p:sp>
      <p:sp>
        <p:nvSpPr>
          <p:cNvPr id="6" name="Rectangle 5">
            <a:hlinkClick r:id="rId3" action="ppaction://hlinksldjump"/>
          </p:cNvPr>
          <p:cNvSpPr/>
          <p:nvPr/>
        </p:nvSpPr>
        <p:spPr>
          <a:xfrm>
            <a:off x="4507345" y="3169328"/>
            <a:ext cx="2881746" cy="87494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400" dirty="0" smtClean="0"/>
              <a:t>Кирил и Методий</a:t>
            </a:r>
            <a:endParaRPr lang="bg-BG" sz="2400" dirty="0"/>
          </a:p>
        </p:txBody>
      </p:sp>
      <p:sp>
        <p:nvSpPr>
          <p:cNvPr id="7" name="Rectangle 6">
            <a:hlinkClick r:id="rId4" action="ppaction://hlinksldjump"/>
          </p:cNvPr>
          <p:cNvSpPr/>
          <p:nvPr/>
        </p:nvSpPr>
        <p:spPr>
          <a:xfrm>
            <a:off x="7995282" y="3169328"/>
            <a:ext cx="2829736" cy="87494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Делото на Кирил и Методий</a:t>
            </a:r>
            <a:endParaRPr lang="bg-BG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66800" y="1384917"/>
            <a:ext cx="9996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Натисни върху това, за което искаш да разбереш нещо.</a:t>
            </a:r>
            <a:endParaRPr lang="bg-BG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6146" name="Picture 2" descr="Речник на средностатистическия софиянец - RADIO VOX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57778" y1="27887" x2="55152" y2="370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38" y="5305463"/>
            <a:ext cx="1896637" cy="1360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ight Arrow 8">
            <a:hlinkClick r:id="rId7" action="ppaction://hlinksldjump"/>
          </p:cNvPr>
          <p:cNvSpPr/>
          <p:nvPr/>
        </p:nvSpPr>
        <p:spPr>
          <a:xfrm>
            <a:off x="9765348" y="5985570"/>
            <a:ext cx="2426652" cy="932329"/>
          </a:xfrm>
          <a:prstGeom prst="righ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Към края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99578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4209" y="494831"/>
            <a:ext cx="4126406" cy="1609344"/>
          </a:xfrm>
        </p:spPr>
        <p:txBody>
          <a:bodyPr/>
          <a:lstStyle/>
          <a:p>
            <a:r>
              <a:rPr lang="bg-BG" dirty="0" smtClean="0"/>
              <a:t>празникът</a:t>
            </a:r>
            <a:endParaRPr lang="bg-BG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89348" y="1688225"/>
            <a:ext cx="5105745" cy="45243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g-BG" altLang="bg-BG" sz="1800" i="0" u="none" strike="noStrike" normalizeH="0" baseline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Възраждането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11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утвърждава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важен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ден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празничната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българите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Ден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почит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светите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братя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Кирил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Методий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Този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ден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според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съвременната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терминология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могъл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бъде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волята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формиращото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Възраждането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етническите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граници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поробената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българска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държава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Светският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празник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Св.св.Кирил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Методий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който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доразвива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специфично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българско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явление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бележи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началото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Възраждането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свързва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училищните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тържества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които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били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организирани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11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когато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Църквата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отбелязва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празника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двамата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свети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bg-BG" sz="1800" i="0" u="none" strike="noStrike" normalizeH="0" baseline="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братя</a:t>
            </a:r>
            <a:r>
              <a:rPr kumimoji="0" lang="en-US" altLang="bg-BG" sz="1800" i="0" u="none" strike="noStrike" normalizeH="0" baseline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bg-BG" sz="1800" b="0" i="0" u="none" strike="noStrike" cap="none" normalizeH="0" baseline="0" dirty="0" smtClean="0"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7" name="Picture 3" descr="11 май: &quot;Върви народе възродени&quot; - отбелязваме деня на Св. Св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412" y="2779839"/>
            <a:ext cx="5269279" cy="26679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 flipH="1">
            <a:off x="189348" y="6212540"/>
            <a:ext cx="1531876" cy="6219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назад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515098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2072" y="512064"/>
            <a:ext cx="6473952" cy="1609344"/>
          </a:xfrm>
        </p:spPr>
        <p:txBody>
          <a:bodyPr/>
          <a:lstStyle/>
          <a:p>
            <a:r>
              <a:rPr lang="bg-BG" dirty="0" smtClean="0"/>
              <a:t>Кирил и Методий</a:t>
            </a:r>
            <a:endParaRPr lang="bg-BG" dirty="0"/>
          </a:p>
        </p:txBody>
      </p:sp>
      <p:sp>
        <p:nvSpPr>
          <p:cNvPr id="5" name="Rectangle 4"/>
          <p:cNvSpPr/>
          <p:nvPr/>
        </p:nvSpPr>
        <p:spPr>
          <a:xfrm>
            <a:off x="0" y="1625798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0" i="0" dirty="0" smtClean="0">
                <a:effectLst/>
                <a:latin typeface="Times New Roman" panose="02020603050405020304" pitchFamily="18" charset="0"/>
              </a:rPr>
              <a:t>Писмените извори не ни предлагат достатъчно данни и затова сега в историческата наука са малко твьрдо установените факти от жизнения пьт и дейността на двамата братя. Приема се, че Методий е роден около 815 год., а Константин-Кирил Философ - в края на 826 или 827 год. в Солун. Бащата Льв е друнгарий - висока военна и административна длъжност в държавната йерархия. От по-късни извори е известно, че майката Мария е от славянски произход.</a:t>
            </a:r>
            <a:endParaRPr lang="bg-BG" sz="1600" dirty="0"/>
          </a:p>
        </p:txBody>
      </p:sp>
      <p:sp>
        <p:nvSpPr>
          <p:cNvPr id="6" name="Rectangle 5"/>
          <p:cNvSpPr/>
          <p:nvPr/>
        </p:nvSpPr>
        <p:spPr>
          <a:xfrm>
            <a:off x="0" y="3335745"/>
            <a:ext cx="638016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0" dirty="0" smtClean="0">
                <a:effectLst/>
                <a:latin typeface="Arial" panose="020B0604020202020204" pitchFamily="34" charset="0"/>
              </a:rPr>
              <a:t>Солунските братя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, както още са известни братята Кирил и Методий, са канонизирани като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светци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 за превода и популяризирането на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Библията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 на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старобългарски език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  и разпространяване на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християнството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 сред ранносредновековните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славяноезични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 народи. Титулувани са като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равноапостоли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 и </a:t>
            </a:r>
            <a:r>
              <a:rPr lang="ru-RU" sz="1400" b="0" i="1" dirty="0" smtClean="0">
                <a:effectLst/>
                <a:latin typeface="Arial" panose="020B0604020202020204" pitchFamily="34" charset="0"/>
              </a:rPr>
              <a:t>Славянски апостоли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. На 30 декември 1980 г. с апостолическото послание </a:t>
            </a:r>
            <a:r>
              <a:rPr lang="ru-RU" sz="1400" b="0" i="1" u="none" strike="noStrike" dirty="0" smtClean="0">
                <a:effectLst/>
                <a:latin typeface="Arial" panose="020B0604020202020204" pitchFamily="34" charset="0"/>
              </a:rPr>
              <a:t>Egregiae Virtutis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,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папа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Йоан Павел II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 ги обявява за съ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покровители на Европа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. Православната църква ги почита и като едни от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светит Седмочисленици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 заедно с техните ученици и последователи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Климент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,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Наум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,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Ангеларий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,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Горазд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 и </a:t>
            </a:r>
            <a:r>
              <a:rPr lang="ru-RU" sz="1400" b="0" i="0" u="none" strike="noStrike" dirty="0" smtClean="0">
                <a:effectLst/>
                <a:latin typeface="Arial" panose="020B0604020202020204" pitchFamily="34" charset="0"/>
              </a:rPr>
              <a:t>Сава</a:t>
            </a:r>
            <a:r>
              <a:rPr lang="ru-RU" sz="1400" b="0" i="0" dirty="0" smtClean="0">
                <a:effectLst/>
                <a:latin typeface="Arial" panose="020B0604020202020204" pitchFamily="34" charset="0"/>
              </a:rPr>
              <a:t>.</a:t>
            </a:r>
            <a:endParaRPr lang="bg-BG" sz="1400" dirty="0"/>
          </a:p>
        </p:txBody>
      </p:sp>
      <p:pic>
        <p:nvPicPr>
          <p:cNvPr id="3074" name="Picture 2" descr="Sts. Cyril and Methodius Bulgarian Enlighteners Icon by Avram Dichov, 18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9436" y="1865292"/>
            <a:ext cx="2381250" cy="31527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10 любопитни факта за живота на Светите братя Кирил и Методий ...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0427" y1="14597" x2="50000" y2="49673"/>
                        <a14:foregroundMark x1="38746" y1="21569" x2="42308" y2="22440"/>
                        <a14:foregroundMark x1="53989" y1="16558" x2="50142" y2="16558"/>
                        <a14:foregroundMark x1="46724" y1="16776" x2="46724" y2="16776"/>
                        <a14:foregroundMark x1="51140" y1="12636" x2="49715" y2="12636"/>
                        <a14:backgroundMark x1="19088" y1="36166" x2="18091" y2="78867"/>
                        <a14:backgroundMark x1="46154" y1="26144" x2="49430" y2="30937"/>
                        <a14:backgroundMark x1="48433" y1="46623" x2="49003" y2="46623"/>
                        <a14:backgroundMark x1="52279" y1="50545" x2="51567" y2="56209"/>
                        <a14:backgroundMark x1="48860" y1="50109" x2="48860" y2="53159"/>
                        <a14:backgroundMark x1="79345" y1="26362" x2="78205" y2="64270"/>
                        <a14:backgroundMark x1="52849" y1="28758" x2="52137" y2="38562"/>
                        <a14:backgroundMark x1="55983" y1="38126" x2="56410" y2="40959"/>
                        <a14:backgroundMark x1="39459" y1="41394" x2="39459" y2="40087"/>
                        <a14:backgroundMark x1="38034" y1="39434" x2="38034" y2="387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971" y="3701562"/>
            <a:ext cx="4827494" cy="31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ight Arrow 9">
            <a:hlinkClick r:id="rId5" action="ppaction://hlinksldjump"/>
          </p:cNvPr>
          <p:cNvSpPr/>
          <p:nvPr/>
        </p:nvSpPr>
        <p:spPr>
          <a:xfrm flipH="1">
            <a:off x="189348" y="6212540"/>
            <a:ext cx="1531876" cy="6219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назад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960601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03" y="485044"/>
            <a:ext cx="10355713" cy="1609344"/>
          </a:xfrm>
        </p:spPr>
        <p:txBody>
          <a:bodyPr/>
          <a:lstStyle/>
          <a:p>
            <a:r>
              <a:rPr lang="bg-BG" dirty="0" smtClean="0"/>
              <a:t>Делото на Кирил и мЕТОДИЙ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512024"/>
            <a:ext cx="5410851" cy="3169684"/>
          </a:xfrm>
        </p:spPr>
        <p:txBody>
          <a:bodyPr>
            <a:noAutofit/>
          </a:bodyPr>
          <a:lstStyle/>
          <a:p>
            <a:r>
              <a:rPr lang="bg-BG" sz="2800" dirty="0" smtClean="0"/>
              <a:t>Кирил и Методий, са направили много. Благодарение на тях, днес българският език може да се нарече български. Благодарение на тях днес имаме собствена азбука, с която да пишем. Те са направили нещо велико.</a:t>
            </a:r>
            <a:endParaRPr lang="bg-BG" sz="2800" dirty="0"/>
          </a:p>
        </p:txBody>
      </p:sp>
      <p:pic>
        <p:nvPicPr>
          <p:cNvPr id="4098" name="Picture 2" descr="На днешната дата, 11 май. Ден на Св. св. Кирил и Методий | manager.b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1875" y1="6667" x2="36375" y2="11416"/>
                        <a14:foregroundMark x1="31875" y1="87306" x2="34750" y2="89680"/>
                        <a14:foregroundMark x1="3875" y1="89680" x2="11250" y2="86393"/>
                        <a14:foregroundMark x1="52625" y1="91142" x2="60250" y2="88128"/>
                        <a14:foregroundMark x1="81750" y1="89041" x2="83750" y2="85479"/>
                        <a14:backgroundMark x1="3500" y1="54977" x2="2250" y2="82831"/>
                        <a14:backgroundMark x1="50125" y1="69498" x2="48875" y2="84932"/>
                        <a14:backgroundMark x1="50500" y1="63836" x2="51375" y2="69498"/>
                        <a14:backgroundMark x1="97625" y1="68037" x2="98750" y2="85205"/>
                        <a14:backgroundMark x1="97250" y1="63288" x2="97250" y2="62100"/>
                        <a14:backgroundMark x1="51000" y1="64749" x2="49375" y2="60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3673" y="1669276"/>
            <a:ext cx="2931457" cy="40124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11 май – Църквата отбелязва деня на Св. Св. Кирил и Методий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251" y="4584666"/>
            <a:ext cx="3999213" cy="2024918"/>
          </a:xfrm>
          <a:prstGeom prst="roundRect">
            <a:avLst>
              <a:gd name="adj" fmla="val 33765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ight Arrow 3">
            <a:hlinkClick r:id="rId5" action="ppaction://hlinksldjump"/>
          </p:cNvPr>
          <p:cNvSpPr/>
          <p:nvPr/>
        </p:nvSpPr>
        <p:spPr>
          <a:xfrm flipH="1">
            <a:off x="189348" y="6212540"/>
            <a:ext cx="1531876" cy="6219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 smtClean="0"/>
              <a:t>назад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390095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4602" y="2465833"/>
            <a:ext cx="8836151" cy="1609344"/>
          </a:xfrm>
        </p:spPr>
        <p:txBody>
          <a:bodyPr/>
          <a:lstStyle/>
          <a:p>
            <a:pPr algn="ctr"/>
            <a:r>
              <a:rPr lang="bg-BG" dirty="0" smtClean="0"/>
              <a:t>Край! Благодаря за отделеното внимание!</a:t>
            </a:r>
            <a:endParaRPr lang="bg-BG" dirty="0"/>
          </a:p>
        </p:txBody>
      </p:sp>
      <p:pic>
        <p:nvPicPr>
          <p:cNvPr id="5124" name="Picture 4" descr="Шест факта за емоджитата, които може би не знаете (ВИДЕО ...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28" y="4075177"/>
            <a:ext cx="3314186" cy="263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609600" y="1238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007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38</TotalTime>
  <Words>188</Words>
  <Application>Microsoft Office PowerPoint</Application>
  <PresentationFormat>Widescreen</PresentationFormat>
  <Paragraphs>20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Cambria</vt:lpstr>
      <vt:lpstr>Microsoft Sans Serif</vt:lpstr>
      <vt:lpstr>Rockwell</vt:lpstr>
      <vt:lpstr>Rockwell Condensed</vt:lpstr>
      <vt:lpstr>Times New Roman</vt:lpstr>
      <vt:lpstr>Wingdings</vt:lpstr>
      <vt:lpstr>Wood Type</vt:lpstr>
      <vt:lpstr>11 МАЙ – СВ. СВ. КИРИЛ И МЕТОДИЙ СПОМЕН ЗА ПЪРВИТЕ АПОСТОЛИ</vt:lpstr>
      <vt:lpstr>PowerPoint Presentation</vt:lpstr>
      <vt:lpstr>празникът</vt:lpstr>
      <vt:lpstr>Кирил и Методий</vt:lpstr>
      <vt:lpstr>Делото на Кирил и мЕТОДИЙ</vt:lpstr>
      <vt:lpstr>Край! Благодаря за отделеното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 МАЙ – СВ. СВ. КИРИЛ И МЕТОДИЙ СПОМЕН ЗА ПЪРВИТЕ АПОСТОЛИ</dc:title>
  <dc:creator>Daniel  Petrov</dc:creator>
  <cp:lastModifiedBy>Daniel  Petrov</cp:lastModifiedBy>
  <cp:revision>5</cp:revision>
  <dcterms:created xsi:type="dcterms:W3CDTF">2020-05-02T19:39:32Z</dcterms:created>
  <dcterms:modified xsi:type="dcterms:W3CDTF">2020-05-02T20:18:02Z</dcterms:modified>
</cp:coreProperties>
</file>