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/>
              <a:t>Щракнете за редакция стил подзагл.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4155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4434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8587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709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9496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7376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165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2462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9262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9535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4926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6E91A-A615-4182-8C4E-0642BB3CCC23}" type="datetimeFigureOut">
              <a:rPr lang="bg-BG" smtClean="0"/>
              <a:t>28.11.2019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BC39D-785B-4F53-8DB2-D99554F2F9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4030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7990656" cy="3744416"/>
          </a:xfrm>
        </p:spPr>
        <p:txBody>
          <a:bodyPr>
            <a:noAutofit/>
          </a:bodyPr>
          <a:lstStyle/>
          <a:p>
            <a:r>
              <a:rPr lang="bg-BG" sz="2800" b="1" dirty="0">
                <a:latin typeface="Times New Roman" pitchFamily="18" charset="0"/>
                <a:cs typeface="Times New Roman" pitchFamily="18" charset="0"/>
              </a:rPr>
              <a:t>Съвместен проект </a:t>
            </a:r>
            <a:br>
              <a:rPr lang="bg-BG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2800" b="1" dirty="0">
                <a:latin typeface="Times New Roman" pitchFamily="18" charset="0"/>
                <a:cs typeface="Times New Roman" pitchFamily="18" charset="0"/>
              </a:rPr>
              <a:t> 2. СУ ,,Академик  Емилиян Станев“, гр. София  </a:t>
            </a:r>
            <a:br>
              <a:rPr lang="bg-BG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2800" b="1" dirty="0">
                <a:latin typeface="Times New Roman" pitchFamily="18" charset="0"/>
                <a:cs typeface="Times New Roman" pitchFamily="18" charset="0"/>
              </a:rPr>
              <a:t>СУ ,,Гео Милев“, гр. Варна </a:t>
            </a:r>
            <a:br>
              <a:rPr lang="bg-BG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2800" b="1" dirty="0">
                <a:latin typeface="Times New Roman" pitchFamily="18" charset="0"/>
                <a:cs typeface="Times New Roman" pitchFamily="18" charset="0"/>
              </a:rPr>
              <a:t>НП ,,Иновации в действие“, 2019 г.</a:t>
            </a:r>
          </a:p>
        </p:txBody>
      </p:sp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0E7891FD-1123-400F-AEF0-7B441A537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32656"/>
            <a:ext cx="2158171" cy="993734"/>
          </a:xfrm>
          <a:prstGeom prst="rect">
            <a:avLst/>
          </a:prstGeom>
        </p:spPr>
      </p:pic>
      <p:pic>
        <p:nvPicPr>
          <p:cNvPr id="5" name="Картина 4">
            <a:extLst>
              <a:ext uri="{FF2B5EF4-FFF2-40B4-BE49-F238E27FC236}">
                <a16:creationId xmlns="" xmlns:a16="http://schemas.microsoft.com/office/drawing/2014/main" id="{F8A5E290-9113-4B8F-89A7-56C3C5635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332657"/>
            <a:ext cx="1116756" cy="936104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2D634BA3-00F3-4AB1-9B5B-8AF1951134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36" y="5229200"/>
            <a:ext cx="1200000" cy="10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52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203032" cy="1143000"/>
          </a:xfrm>
        </p:spPr>
        <p:txBody>
          <a:bodyPr>
            <a:normAutofit fontScale="90000"/>
          </a:bodyPr>
          <a:lstStyle/>
          <a:p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Обмен на иновативни практики между </a:t>
            </a:r>
            <a:br>
              <a:rPr lang="bg-BG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2. СУ ,,Акад. Емилиян Станев“, гр. София и СУ ,, Гео Милев“, гр. Варна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bg-BG" dirty="0"/>
              <a:t>гр. София</a:t>
            </a:r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bg-BG" dirty="0"/>
              <a:t>гр. Варна</a:t>
            </a:r>
          </a:p>
        </p:txBody>
      </p:sp>
      <p:pic>
        <p:nvPicPr>
          <p:cNvPr id="15" name="Контейнер за съдържание 1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348880"/>
            <a:ext cx="404018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Контейнер за съдържание 19"/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" t="-716" r="-320" b="15976"/>
          <a:stretch/>
        </p:blipFill>
        <p:spPr>
          <a:xfrm>
            <a:off x="5076056" y="2348880"/>
            <a:ext cx="2942886" cy="3348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D5B21D5C-892F-48CA-AC1A-56765FF339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5949280"/>
            <a:ext cx="1761003" cy="810857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EED2E393-2FC9-4EE8-9C72-652338F2B1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0352" y="188640"/>
            <a:ext cx="1029148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18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Ролеви игри с участие на  иновативните екипи на  </a:t>
            </a:r>
            <a:br>
              <a:rPr lang="bg-BG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2. СУ ,, Акад. Емилиян Станев“ и СУ ,, Гео Милев“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bg-BG" dirty="0"/>
              <a:t>Режисиране на роли</a:t>
            </a:r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bg-BG" dirty="0"/>
              <a:t>Създаване на истории</a:t>
            </a:r>
          </a:p>
        </p:txBody>
      </p:sp>
      <p:pic>
        <p:nvPicPr>
          <p:cNvPr id="9" name="Контейнер за съдържание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35448"/>
            <a:ext cx="4040188" cy="3030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Контейнер за съдържание 13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636958"/>
            <a:ext cx="4041775" cy="30271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BDE7DC78-160F-478C-A70D-341590072E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805264"/>
            <a:ext cx="1067792" cy="896542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DB103E34-46E6-4EDE-8C03-CBABC44224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5949280"/>
            <a:ext cx="1761897" cy="81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58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Открит урок по актьорско майсторство на учениците от СУ ,,Гео Милев“, гр. Варна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bg-BG" dirty="0"/>
              <a:t>Сборна група от ученици, </a:t>
            </a:r>
          </a:p>
          <a:p>
            <a:pPr algn="ctr"/>
            <a:r>
              <a:rPr lang="bg-BG" dirty="0"/>
              <a:t>учебна работилница</a:t>
            </a:r>
          </a:p>
        </p:txBody>
      </p:sp>
      <p:pic>
        <p:nvPicPr>
          <p:cNvPr id="7" name="Контейнер за съдържание 6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7" t="12214" r="1167" b="13952"/>
          <a:stretch/>
        </p:blipFill>
        <p:spPr>
          <a:xfrm>
            <a:off x="457200" y="3044858"/>
            <a:ext cx="4040188" cy="2234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bg-BG" dirty="0"/>
              <a:t>Театрална група </a:t>
            </a:r>
          </a:p>
          <a:p>
            <a:pPr algn="ctr"/>
            <a:r>
              <a:rPr lang="bg-BG" dirty="0"/>
              <a:t>,,Летящата класна стая“</a:t>
            </a:r>
          </a:p>
        </p:txBody>
      </p:sp>
      <p:pic>
        <p:nvPicPr>
          <p:cNvPr id="10" name="Контейнер за съдържание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039031"/>
            <a:ext cx="4041775" cy="2222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4CFA1F38-74F0-45DD-AE9F-FF379CB22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5805264"/>
            <a:ext cx="1761897" cy="810838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29FA9288-D623-4061-9755-3B5D9DAABA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8344" y="5733256"/>
            <a:ext cx="1066892" cy="89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3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3970784" cy="1026368"/>
          </a:xfrm>
        </p:spPr>
        <p:txBody>
          <a:bodyPr>
            <a:normAutofit/>
          </a:bodyPr>
          <a:lstStyle/>
          <a:p>
            <a:r>
              <a:rPr lang="bg-BG" sz="1800" b="1" dirty="0">
                <a:latin typeface="Times New Roman" pitchFamily="18" charset="0"/>
                <a:cs typeface="Times New Roman" pitchFamily="18" charset="0"/>
              </a:rPr>
              <a:t>Час по рефлексия с </a:t>
            </a:r>
            <a:br>
              <a:rPr lang="bg-BG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1800" b="1" dirty="0">
                <a:latin typeface="Times New Roman" pitchFamily="18" charset="0"/>
                <a:cs typeface="Times New Roman" pitchFamily="18" charset="0"/>
              </a:rPr>
              <a:t>г-жа К. Ангелова</a:t>
            </a:r>
          </a:p>
        </p:txBody>
      </p:sp>
      <p:pic>
        <p:nvPicPr>
          <p:cNvPr id="17" name="Контейнер за съдържание 1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1"/>
            <a:ext cx="3312368" cy="2480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Контейнер за съдържание 1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645024"/>
            <a:ext cx="3624384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Картина 3" descr="Картина, която съдържа лице, група, изправен, хора&#10;&#10;Описанието е генерирано автоматично">
            <a:extLst>
              <a:ext uri="{FF2B5EF4-FFF2-40B4-BE49-F238E27FC236}">
                <a16:creationId xmlns="" xmlns:a16="http://schemas.microsoft.com/office/drawing/2014/main" id="{299DC3BF-110B-48F4-B1F4-80933B798F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88640"/>
            <a:ext cx="3528392" cy="26445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авоъгълник 4">
            <a:extLst>
              <a:ext uri="{FF2B5EF4-FFF2-40B4-BE49-F238E27FC236}">
                <a16:creationId xmlns="" xmlns:a16="http://schemas.microsoft.com/office/drawing/2014/main" id="{95CA4B61-12E5-4E0A-B383-D86F1FC051B3}"/>
              </a:ext>
            </a:extLst>
          </p:cNvPr>
          <p:cNvSpPr/>
          <p:nvPr/>
        </p:nvSpPr>
        <p:spPr>
          <a:xfrm>
            <a:off x="4499992" y="3068960"/>
            <a:ext cx="4248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Отбелязване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90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рождението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Йордан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Радичков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библиотеката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г-жа Мая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Алексиева</a:t>
            </a:r>
            <a:endParaRPr lang="bg-B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Картина 6" descr="Картина, която съдържа закрито, лице, изправен, група&#10;&#10;Описанието е генерирано автоматично">
            <a:extLst>
              <a:ext uri="{FF2B5EF4-FFF2-40B4-BE49-F238E27FC236}">
                <a16:creationId xmlns="" xmlns:a16="http://schemas.microsoft.com/office/drawing/2014/main" id="{7CACF96B-133A-43CE-97EE-663D173929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221088"/>
            <a:ext cx="3672408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Картина 7">
            <a:extLst>
              <a:ext uri="{FF2B5EF4-FFF2-40B4-BE49-F238E27FC236}">
                <a16:creationId xmlns="" xmlns:a16="http://schemas.microsoft.com/office/drawing/2014/main" id="{68E585B0-4451-40C6-8865-081201AFBB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0392" y="33612"/>
            <a:ext cx="919067" cy="772017"/>
          </a:xfrm>
          <a:prstGeom prst="rect">
            <a:avLst/>
          </a:prstGeom>
        </p:spPr>
      </p:pic>
      <p:pic>
        <p:nvPicPr>
          <p:cNvPr id="9" name="Картина 8">
            <a:extLst>
              <a:ext uri="{FF2B5EF4-FFF2-40B4-BE49-F238E27FC236}">
                <a16:creationId xmlns="" xmlns:a16="http://schemas.microsoft.com/office/drawing/2014/main" id="{D4EDE20D-17C3-4700-BE12-7FD10FE09E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04" y="6093296"/>
            <a:ext cx="1761897" cy="81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95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Актьорско майсторство с участие на екипа </a:t>
            </a:r>
            <a:br>
              <a:rPr lang="bg-BG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на 2. СУ ,,Акад. Емилиян Станев“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323528" y="1268760"/>
            <a:ext cx="4040188" cy="639762"/>
          </a:xfrm>
        </p:spPr>
        <p:txBody>
          <a:bodyPr/>
          <a:lstStyle/>
          <a:p>
            <a:pPr algn="ctr"/>
            <a:r>
              <a:rPr lang="bg-BG" dirty="0"/>
              <a:t> Ние сме режисьори…</a:t>
            </a:r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4008" y="1268760"/>
            <a:ext cx="4041775" cy="639762"/>
          </a:xfrm>
        </p:spPr>
        <p:txBody>
          <a:bodyPr/>
          <a:lstStyle/>
          <a:p>
            <a:pPr algn="ctr"/>
            <a:r>
              <a:rPr lang="bg-BG" dirty="0"/>
              <a:t>и създаваме пиеса…</a:t>
            </a:r>
          </a:p>
        </p:txBody>
      </p:sp>
      <p:pic>
        <p:nvPicPr>
          <p:cNvPr id="10" name="Контейнер за съдържание 9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988840"/>
            <a:ext cx="4041775" cy="2269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Контейнер за съдържание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88840"/>
            <a:ext cx="2963466" cy="3951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7C84DC51-3F7A-49F6-B037-3F56233C2A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5949280"/>
            <a:ext cx="1761897" cy="810838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011605FC-90A2-4EF9-852D-5AAE55DDAF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2360" y="5877272"/>
            <a:ext cx="920576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7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>На сцената на СУ ,,Гео Милев“, гр. Варна </a:t>
            </a: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Екипът на 2. СУ създаде общ продукт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,,A hedgehog’s year”</a:t>
            </a:r>
            <a:endParaRPr lang="bg-BG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Контейнер за съдържание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37553"/>
            <a:ext cx="4040188" cy="30259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5" y="1124744"/>
            <a:ext cx="4175447" cy="1050131"/>
          </a:xfrm>
        </p:spPr>
        <p:txBody>
          <a:bodyPr>
            <a:noAutofit/>
          </a:bodyPr>
          <a:lstStyle/>
          <a:p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Драматизация на приказка </a:t>
            </a:r>
          </a:p>
          <a:p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5 клас, СУ,, Гео Милев“, гр. Варна</a:t>
            </a:r>
          </a:p>
        </p:txBody>
      </p:sp>
      <p:pic>
        <p:nvPicPr>
          <p:cNvPr id="14" name="Контейнер за съдържание 13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636958"/>
            <a:ext cx="4041775" cy="30271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A0664203-B7BE-43D0-B844-DB420817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6376" y="5949280"/>
            <a:ext cx="920576" cy="768163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648F17A1-6F88-425F-8CBC-19CE939C22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5949280"/>
            <a:ext cx="1761897" cy="81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6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5328592" cy="994122"/>
          </a:xfrm>
        </p:spPr>
        <p:txBody>
          <a:bodyPr>
            <a:normAutofit/>
          </a:bodyPr>
          <a:lstStyle/>
          <a:p>
            <a:pPr algn="l"/>
            <a:r>
              <a:rPr lang="bg-BG" sz="1800" b="1" dirty="0">
                <a:latin typeface="Times New Roman" pitchFamily="18" charset="0"/>
                <a:cs typeface="Times New Roman" pitchFamily="18" charset="0"/>
              </a:rPr>
              <a:t>,,Триизмерен урок“, д-р Н.Данев и д-р Р. Бочева</a:t>
            </a:r>
            <a:r>
              <a:rPr lang="bg-BG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2400" b="1" dirty="0">
                <a:latin typeface="Times New Roman" pitchFamily="18" charset="0"/>
                <a:cs typeface="Times New Roman" pitchFamily="18" charset="0"/>
              </a:rPr>
            </a:br>
            <a:endParaRPr lang="bg-BG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Контейнер за съдържание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6752"/>
            <a:ext cx="4038600" cy="30247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Контейнер за съдържание 1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132856"/>
            <a:ext cx="4038600" cy="30247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авоъгълник 2">
            <a:extLst>
              <a:ext uri="{FF2B5EF4-FFF2-40B4-BE49-F238E27FC236}">
                <a16:creationId xmlns="" xmlns:a16="http://schemas.microsoft.com/office/drawing/2014/main" id="{ADDFDE7E-5B75-4557-955A-0A72FF8D43AD}"/>
              </a:ext>
            </a:extLst>
          </p:cNvPr>
          <p:cNvSpPr/>
          <p:nvPr/>
        </p:nvSpPr>
        <p:spPr>
          <a:xfrm>
            <a:off x="4644008" y="6021288"/>
            <a:ext cx="4171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>
                <a:latin typeface="Times New Roman" pitchFamily="18" charset="0"/>
                <a:cs typeface="Times New Roman" pitchFamily="18" charset="0"/>
              </a:rPr>
              <a:t>,,Рефлексия за вас“, г-жа М. Цветкова</a:t>
            </a:r>
            <a:endParaRPr lang="bg-BG" dirty="0"/>
          </a:p>
        </p:txBody>
      </p:sp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777386DA-CD79-451E-A0AF-D98ADE741A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5805264"/>
            <a:ext cx="1761897" cy="810838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74753A8D-8ED3-488B-B232-E3B949ED86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4368" y="260648"/>
            <a:ext cx="920576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5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bg-BG" sz="1800" b="1" dirty="0">
                <a:latin typeface="Times New Roman" pitchFamily="18" charset="0"/>
                <a:cs typeface="Times New Roman" pitchFamily="18" charset="0"/>
              </a:rPr>
              <a:t>Интерактивен инструментариум – </a:t>
            </a:r>
            <a:br>
              <a:rPr lang="bg-BG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bg-BG" sz="1800" b="1" dirty="0">
                <a:latin typeface="Times New Roman" pitchFamily="18" charset="0"/>
                <a:cs typeface="Times New Roman" pitchFamily="18" charset="0"/>
              </a:rPr>
              <a:t>урок по физика и астрономия, г-жа Л. </a:t>
            </a:r>
            <a:r>
              <a:rPr lang="bg-BG" sz="1800" b="1" dirty="0" err="1">
                <a:latin typeface="Times New Roman" pitchFamily="18" charset="0"/>
                <a:cs typeface="Times New Roman" pitchFamily="18" charset="0"/>
              </a:rPr>
              <a:t>Власакова</a:t>
            </a:r>
            <a:endParaRPr lang="bg-BG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Контейнер за съдържание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4038600" cy="2221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Контейнер за съдържание 1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16016" y="2204864"/>
            <a:ext cx="4038600" cy="3028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F3F52B72-8FA6-440A-B530-5CDFA37D27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8344" y="260648"/>
            <a:ext cx="920576" cy="768163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="" xmlns:a16="http://schemas.microsoft.com/office/drawing/2014/main" id="{E38B0524-A0C3-4AFB-B52F-F507DE4367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5733256"/>
            <a:ext cx="1761897" cy="810838"/>
          </a:xfrm>
          <a:prstGeom prst="rect">
            <a:avLst/>
          </a:prstGeom>
        </p:spPr>
      </p:pic>
      <p:sp>
        <p:nvSpPr>
          <p:cNvPr id="7" name="Правоъгълник 6">
            <a:extLst>
              <a:ext uri="{FF2B5EF4-FFF2-40B4-BE49-F238E27FC236}">
                <a16:creationId xmlns="" xmlns:a16="http://schemas.microsoft.com/office/drawing/2014/main" id="{38BF686B-7D82-49C1-B057-3082872D84B4}"/>
              </a:ext>
            </a:extLst>
          </p:cNvPr>
          <p:cNvSpPr/>
          <p:nvPr/>
        </p:nvSpPr>
        <p:spPr>
          <a:xfrm>
            <a:off x="4572000" y="5733256"/>
            <a:ext cx="4572000" cy="6656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900430" indent="-629920">
              <a:lnSpc>
                <a:spcPct val="107000"/>
              </a:lnSpc>
              <a:spcAft>
                <a:spcPts val="0"/>
              </a:spcAft>
            </a:pPr>
            <a:r>
              <a:rPr lang="bg-BG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bg-BG" b="1" dirty="0">
                <a:latin typeface="Times New Roman" panose="02020603050405020304" pitchFamily="18" charset="0"/>
                <a:ea typeface="Calibri" panose="020F0502020204030204" pitchFamily="34" charset="0"/>
              </a:rPr>
              <a:t>„Забавният час“ – урок по АЕ, </a:t>
            </a:r>
            <a:endParaRPr lang="bg-BG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bg-BG" b="1" dirty="0">
                <a:latin typeface="Times New Roman" panose="02020603050405020304" pitchFamily="18" charset="0"/>
                <a:ea typeface="Calibri" panose="020F0502020204030204" pitchFamily="34" charset="0"/>
              </a:rPr>
              <a:t>       г-жа Клара Русанова,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160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="" xmlns:a16="http://schemas.microsoft.com/office/drawing/2014/main" id="{19342BD1-25F8-4BD7-92D4-8E1B31CAD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16632"/>
            <a:ext cx="7283152" cy="1143000"/>
          </a:xfrm>
        </p:spPr>
        <p:txBody>
          <a:bodyPr>
            <a:normAutofit/>
          </a:bodyPr>
          <a:lstStyle/>
          <a:p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„Работилница по криминалистика“ експериментална дейност, 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г-жа В. </a:t>
            </a:r>
            <a:r>
              <a:rPr lang="bg-BG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Гунова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г-жа Л. </a:t>
            </a:r>
            <a:r>
              <a:rPr lang="bg-BG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Власакова</a:t>
            </a: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Контейнер за съдържание 7">
            <a:extLst>
              <a:ext uri="{FF2B5EF4-FFF2-40B4-BE49-F238E27FC236}">
                <a16:creationId xmlns="" xmlns:a16="http://schemas.microsoft.com/office/drawing/2014/main" id="{97FF809D-5BB7-4161-8FE6-1E5870B4932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536" y="1412776"/>
            <a:ext cx="4038600" cy="3028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Контейнер за съдържание 9" descr="Картина, която съдържа маса, лице, закрито, жена&#10;&#10;Описанието е генерирано автоматично">
            <a:extLst>
              <a:ext uri="{FF2B5EF4-FFF2-40B4-BE49-F238E27FC236}">
                <a16:creationId xmlns="" xmlns:a16="http://schemas.microsoft.com/office/drawing/2014/main" id="{149F3412-289E-4051-A8F4-C021F5FFBF4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12776"/>
            <a:ext cx="3372286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Картина 10">
            <a:extLst>
              <a:ext uri="{FF2B5EF4-FFF2-40B4-BE49-F238E27FC236}">
                <a16:creationId xmlns="" xmlns:a16="http://schemas.microsoft.com/office/drawing/2014/main" id="{1D532955-603A-41C5-8CA6-F148C0EBB1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5877272"/>
            <a:ext cx="1761897" cy="816935"/>
          </a:xfrm>
          <a:prstGeom prst="rect">
            <a:avLst/>
          </a:prstGeom>
        </p:spPr>
      </p:pic>
      <p:pic>
        <p:nvPicPr>
          <p:cNvPr id="12" name="Картина 11">
            <a:extLst>
              <a:ext uri="{FF2B5EF4-FFF2-40B4-BE49-F238E27FC236}">
                <a16:creationId xmlns="" xmlns:a16="http://schemas.microsoft.com/office/drawing/2014/main" id="{FE20543E-0A78-46C7-B5B6-E29AFCF94E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6376" y="260648"/>
            <a:ext cx="920576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09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5" descr="C:\Users\halql\Desktop\Нова папка (3)\DSC031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742" y="78048"/>
            <a:ext cx="4353699" cy="3217488"/>
          </a:xfrm>
          <a:prstGeom prst="rect">
            <a:avLst/>
          </a:prstGeom>
          <a:noFill/>
          <a:ln w="9525" cap="rnd">
            <a:solidFill>
              <a:schemeClr val="tx1"/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  <a:softEdge rad="127000"/>
          </a:effectLst>
        </p:spPr>
      </p:pic>
      <p:pic>
        <p:nvPicPr>
          <p:cNvPr id="3" name="Картина 3">
            <a:extLst>
              <a:ext uri="{FF2B5EF4-FFF2-40B4-BE49-F238E27FC236}">
                <a16:creationId xmlns="" xmlns:a16="http://schemas.microsoft.com/office/drawing/2014/main" id="{F3F52B72-8FA6-440A-B530-5CDFA37D2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5920" y="116632"/>
            <a:ext cx="920576" cy="768163"/>
          </a:xfrm>
          <a:prstGeom prst="rect">
            <a:avLst/>
          </a:prstGeom>
        </p:spPr>
      </p:pic>
      <p:pic>
        <p:nvPicPr>
          <p:cNvPr id="4" name="Картина 10">
            <a:extLst>
              <a:ext uri="{FF2B5EF4-FFF2-40B4-BE49-F238E27FC236}">
                <a16:creationId xmlns="" xmlns:a16="http://schemas.microsoft.com/office/drawing/2014/main" id="{1D532955-603A-41C5-8CA6-F148C0EBB1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5877272"/>
            <a:ext cx="1761897" cy="816935"/>
          </a:xfrm>
          <a:prstGeom prst="rect">
            <a:avLst/>
          </a:prstGeom>
        </p:spPr>
      </p:pic>
      <p:pic>
        <p:nvPicPr>
          <p:cNvPr id="5" name="Картина 13" descr="C:\Users\halql\Desktop\фото и пр\албум\DSC0325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049616"/>
            <a:ext cx="4392488" cy="332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  <a:softEdge rad="63500"/>
          </a:effectLst>
        </p:spPr>
      </p:pic>
      <p:sp>
        <p:nvSpPr>
          <p:cNvPr id="6" name="Заглавие 1"/>
          <p:cNvSpPr txBox="1">
            <a:spLocks/>
          </p:cNvSpPr>
          <p:nvPr/>
        </p:nvSpPr>
        <p:spPr>
          <a:xfrm>
            <a:off x="35496" y="4590256"/>
            <a:ext cx="4773216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Интердисциплинарен урок по математика,</a:t>
            </a:r>
          </a:p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 английски и руски език</a:t>
            </a:r>
          </a:p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г-жа Василева и г-жа Табакова</a:t>
            </a:r>
          </a:p>
        </p:txBody>
      </p:sp>
      <p:sp>
        <p:nvSpPr>
          <p:cNvPr id="7" name="Заглавие 1"/>
          <p:cNvSpPr txBox="1">
            <a:spLocks/>
          </p:cNvSpPr>
          <p:nvPr/>
        </p:nvSpPr>
        <p:spPr>
          <a:xfrm>
            <a:off x="4496440" y="906616"/>
            <a:ext cx="4540055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CLIL </a:t>
            </a:r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урок английски език и човекът и природата </a:t>
            </a:r>
          </a:p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г-жа Костова</a:t>
            </a:r>
          </a:p>
        </p:txBody>
      </p:sp>
    </p:spTree>
    <p:extLst>
      <p:ext uri="{BB962C8B-B14F-4D97-AF65-F5344CB8AC3E}">
        <p14:creationId xmlns:p14="http://schemas.microsoft.com/office/powerpoint/2010/main" val="288082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4" descr="C:\Users\halql\Desktop\фото и пр\албум\DSC0326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46449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  <a:softEdge rad="63500"/>
          </a:effectLst>
        </p:spPr>
      </p:pic>
      <p:pic>
        <p:nvPicPr>
          <p:cNvPr id="3" name="Картина 3">
            <a:extLst>
              <a:ext uri="{FF2B5EF4-FFF2-40B4-BE49-F238E27FC236}">
                <a16:creationId xmlns="" xmlns:a16="http://schemas.microsoft.com/office/drawing/2014/main" id="{F3F52B72-8FA6-440A-B530-5CDFA37D2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5920" y="116632"/>
            <a:ext cx="920576" cy="768163"/>
          </a:xfrm>
          <a:prstGeom prst="rect">
            <a:avLst/>
          </a:prstGeom>
        </p:spPr>
      </p:pic>
      <p:pic>
        <p:nvPicPr>
          <p:cNvPr id="4" name="Картина 10">
            <a:extLst>
              <a:ext uri="{FF2B5EF4-FFF2-40B4-BE49-F238E27FC236}">
                <a16:creationId xmlns="" xmlns:a16="http://schemas.microsoft.com/office/drawing/2014/main" id="{1D532955-603A-41C5-8CA6-F148C0EBB1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5877272"/>
            <a:ext cx="1761897" cy="816935"/>
          </a:xfrm>
          <a:prstGeom prst="rect">
            <a:avLst/>
          </a:prstGeom>
        </p:spPr>
      </p:pic>
      <p:pic>
        <p:nvPicPr>
          <p:cNvPr id="5" name="Картина 12" descr="C:\Users\halql\Desktop\фото и пр\албум\DSC0325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1514" y="2204864"/>
            <a:ext cx="4284982" cy="3077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  <a:softEdge rad="63500"/>
          </a:effectLst>
        </p:spPr>
      </p:pic>
      <p:sp>
        <p:nvSpPr>
          <p:cNvPr id="6" name="Заглавие 1"/>
          <p:cNvSpPr txBox="1">
            <a:spLocks/>
          </p:cNvSpPr>
          <p:nvPr/>
        </p:nvSpPr>
        <p:spPr>
          <a:xfrm>
            <a:off x="4640457" y="906616"/>
            <a:ext cx="4540055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CLIL </a:t>
            </a:r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урок английски език и човекът и природата </a:t>
            </a:r>
          </a:p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г-жа Костова</a:t>
            </a:r>
          </a:p>
        </p:txBody>
      </p:sp>
      <p:sp>
        <p:nvSpPr>
          <p:cNvPr id="7" name="Заглавие 1"/>
          <p:cNvSpPr txBox="1">
            <a:spLocks/>
          </p:cNvSpPr>
          <p:nvPr/>
        </p:nvSpPr>
        <p:spPr>
          <a:xfrm>
            <a:off x="191961" y="4710966"/>
            <a:ext cx="4540055" cy="11430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Интердисциплинарен урок по английски,</a:t>
            </a:r>
          </a:p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математика, рисуване, български и рисуване</a:t>
            </a:r>
          </a:p>
          <a:p>
            <a:pPr algn="l"/>
            <a:r>
              <a:rPr lang="bg-BG" sz="1800" b="1" dirty="0" smtClean="0">
                <a:latin typeface="Times New Roman" pitchFamily="18" charset="0"/>
                <a:cs typeface="Times New Roman" pitchFamily="18" charset="0"/>
              </a:rPr>
              <a:t>г-жа Керчева</a:t>
            </a:r>
          </a:p>
        </p:txBody>
      </p:sp>
    </p:spTree>
    <p:extLst>
      <p:ext uri="{BB962C8B-B14F-4D97-AF65-F5344CB8AC3E}">
        <p14:creationId xmlns:p14="http://schemas.microsoft.com/office/powerpoint/2010/main" val="218939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95536" y="3510"/>
            <a:ext cx="8229600" cy="1143000"/>
          </a:xfrm>
        </p:spPr>
        <p:txBody>
          <a:bodyPr>
            <a:normAutofit/>
          </a:bodyPr>
          <a:lstStyle/>
          <a:p>
            <a:r>
              <a:rPr lang="bg-BG" sz="3200" dirty="0">
                <a:latin typeface="Times New Roman" pitchFamily="18" charset="0"/>
                <a:cs typeface="Times New Roman" pitchFamily="18" charset="0"/>
              </a:rPr>
              <a:t>Заедно можем повече!</a:t>
            </a:r>
          </a:p>
        </p:txBody>
      </p:sp>
      <p:pic>
        <p:nvPicPr>
          <p:cNvPr id="18" name="Контейнер за съдържание 1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Картина 2">
            <a:extLst>
              <a:ext uri="{FF2B5EF4-FFF2-40B4-BE49-F238E27FC236}">
                <a16:creationId xmlns="" xmlns:a16="http://schemas.microsoft.com/office/drawing/2014/main" id="{CC58DEE4-8902-4E6B-B237-AB76B07448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5949280"/>
            <a:ext cx="920576" cy="768163"/>
          </a:xfrm>
          <a:prstGeom prst="rect">
            <a:avLst/>
          </a:prstGeom>
        </p:spPr>
      </p:pic>
      <p:pic>
        <p:nvPicPr>
          <p:cNvPr id="4" name="Картина 3">
            <a:extLst>
              <a:ext uri="{FF2B5EF4-FFF2-40B4-BE49-F238E27FC236}">
                <a16:creationId xmlns="" xmlns:a16="http://schemas.microsoft.com/office/drawing/2014/main" id="{F489A51C-F6E1-49CF-8461-6178CFBEF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5877272"/>
            <a:ext cx="1761897" cy="816935"/>
          </a:xfrm>
          <a:prstGeom prst="rect">
            <a:avLst/>
          </a:prstGeom>
        </p:spPr>
      </p:pic>
      <p:pic>
        <p:nvPicPr>
          <p:cNvPr id="5" name="Картина 4">
            <a:extLst>
              <a:ext uri="{FF2B5EF4-FFF2-40B4-BE49-F238E27FC236}">
                <a16:creationId xmlns="" xmlns:a16="http://schemas.microsoft.com/office/drawing/2014/main" id="{D9751942-0EBE-449C-8FED-F8A5E2296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5936" y="5811164"/>
            <a:ext cx="1194920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1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229</Words>
  <Application>Microsoft Office PowerPoint</Application>
  <PresentationFormat>Презентация на цял екран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13</vt:i4>
      </vt:variant>
    </vt:vector>
  </HeadingPairs>
  <TitlesOfParts>
    <vt:vector size="14" baseType="lpstr">
      <vt:lpstr>Office тема</vt:lpstr>
      <vt:lpstr>Съвместен проект   2. СУ ,,Академик  Емилиян Станев“, гр. София   СУ ,,Гео Милев“, гр. Варна   НП ,,Иновации в действие“, 2019 г.</vt:lpstr>
      <vt:lpstr>Обмен на иновативни практики между  2. СУ ,,Акад. Емилиян Станев“, гр. София и СУ ,, Гео Милев“, гр. Варна</vt:lpstr>
      <vt:lpstr>Ролеви игри с участие на  иновативните екипи на   2. СУ ,, Акад. Емилиян Станев“ и СУ ,, Гео Милев“</vt:lpstr>
      <vt:lpstr>Открит урок по актьорско майсторство на учениците от СУ ,,Гео Милев“, гр. Варна</vt:lpstr>
      <vt:lpstr>Час по рефлексия с  г-жа К. Ангелова</vt:lpstr>
      <vt:lpstr>Актьорско майсторство с участие на екипа  на 2. СУ ,,Акад. Емилиян Станев“</vt:lpstr>
      <vt:lpstr>На сцената на СУ ,,Гео Милев“, гр. Варна </vt:lpstr>
      <vt:lpstr>,,Триизмерен урок“, д-р Н.Данев и д-р Р. Бочева </vt:lpstr>
      <vt:lpstr>Интерактивен инструментариум –  урок по физика и астрономия, г-жа Л. Власакова</vt:lpstr>
      <vt:lpstr>„Работилница по криминалистика“ експериментална дейност,  г-жа В. Гунова, г-жа Л. Власакова</vt:lpstr>
      <vt:lpstr>Презентация на PowerPoint</vt:lpstr>
      <vt:lpstr>Презентация на PowerPoint</vt:lpstr>
      <vt:lpstr>Заедно можем повече!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Съвместен проект между иновативните  2 СУ ,,Акад.Емилиян Станев“, гр. София и СУ ,,Гео Милев“, гр. Варна 2019г.</dc:title>
  <dc:creator>Потребител на Windows</dc:creator>
  <cp:lastModifiedBy>user</cp:lastModifiedBy>
  <cp:revision>44</cp:revision>
  <dcterms:created xsi:type="dcterms:W3CDTF">2019-11-11T09:16:47Z</dcterms:created>
  <dcterms:modified xsi:type="dcterms:W3CDTF">2019-11-28T15:42:22Z</dcterms:modified>
</cp:coreProperties>
</file>