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Foda Display" charset="1" panose="00000000000000000000"/>
      <p:regular r:id="rId16"/>
    </p:embeddedFont>
    <p:embeddedFont>
      <p:font typeface="Inter" charset="1" panose="020B0502030000000004"/>
      <p:regular r:id="rId17"/>
    </p:embeddedFont>
    <p:embeddedFont>
      <p:font typeface="Canva Sans Bold" charset="1" panose="020B0803030501040103"/>
      <p:regular r:id="rId18"/>
    </p:embeddedFont>
    <p:embeddedFont>
      <p:font typeface="Inter Bold" charset="1" panose="020B0802030000000004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8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9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0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1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https://www.canva.com/design/DAHEX8qkecI/Rt2evumJ06_2Q2x8kz0YVQ/edit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50587" y="770817"/>
            <a:ext cx="8487483" cy="8487483"/>
          </a:xfrm>
          <a:custGeom>
            <a:avLst/>
            <a:gdLst/>
            <a:ahLst/>
            <a:cxnLst/>
            <a:rect r="r" b="b" t="t" l="l"/>
            <a:pathLst>
              <a:path h="8487483" w="8487483">
                <a:moveTo>
                  <a:pt x="0" y="0"/>
                </a:moveTo>
                <a:lnTo>
                  <a:pt x="8487483" y="0"/>
                </a:lnTo>
                <a:lnTo>
                  <a:pt x="8487483" y="8487483"/>
                </a:lnTo>
                <a:lnTo>
                  <a:pt x="0" y="84874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032645" y="1542097"/>
            <a:ext cx="12222710" cy="59550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019"/>
              </a:lnSpc>
            </a:pPr>
            <a:r>
              <a:rPr lang="en-US" sz="9300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Дизайн и визуални тенденции в рекламата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5680470" y="7287487"/>
            <a:ext cx="7315200" cy="1284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84"/>
              </a:lnSpc>
            </a:pPr>
            <a:r>
              <a:rPr lang="en-US" sz="4488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Валентин Недев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205" y="4114800"/>
            <a:ext cx="6286500" cy="5657850"/>
            <a:chOff x="0" y="0"/>
            <a:chExt cx="1655704" cy="14901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655704" cy="1490133"/>
            </a:xfrm>
            <a:custGeom>
              <a:avLst/>
              <a:gdLst/>
              <a:ahLst/>
              <a:cxnLst/>
              <a:rect r="r" b="b" t="t" l="l"/>
              <a:pathLst>
                <a:path h="1490133" w="1655704">
                  <a:moveTo>
                    <a:pt x="0" y="0"/>
                  </a:moveTo>
                  <a:lnTo>
                    <a:pt x="1655704" y="0"/>
                  </a:lnTo>
                  <a:lnTo>
                    <a:pt x="1655704" y="1490133"/>
                  </a:lnTo>
                  <a:lnTo>
                    <a:pt x="0" y="1490133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655704" cy="15282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-433110"/>
            <a:ext cx="15545005" cy="4981019"/>
            <a:chOff x="0" y="0"/>
            <a:chExt cx="4094158" cy="131187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094157" cy="1311873"/>
            </a:xfrm>
            <a:custGeom>
              <a:avLst/>
              <a:gdLst/>
              <a:ahLst/>
              <a:cxnLst/>
              <a:rect r="r" b="b" t="t" l="l"/>
              <a:pathLst>
                <a:path h="1311873" w="4094157">
                  <a:moveTo>
                    <a:pt x="0" y="0"/>
                  </a:moveTo>
                  <a:lnTo>
                    <a:pt x="4094157" y="0"/>
                  </a:lnTo>
                  <a:lnTo>
                    <a:pt x="4094157" y="1311873"/>
                  </a:lnTo>
                  <a:lnTo>
                    <a:pt x="0" y="1311873"/>
                  </a:lnTo>
                  <a:close/>
                </a:path>
              </a:pathLst>
            </a:custGeom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094158" cy="134997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1708994" y="5143500"/>
            <a:ext cx="3442922" cy="3455487"/>
          </a:xfrm>
          <a:custGeom>
            <a:avLst/>
            <a:gdLst/>
            <a:ahLst/>
            <a:cxnLst/>
            <a:rect r="r" b="b" t="t" l="l"/>
            <a:pathLst>
              <a:path h="3455487" w="3442922">
                <a:moveTo>
                  <a:pt x="0" y="0"/>
                </a:moveTo>
                <a:lnTo>
                  <a:pt x="3442921" y="0"/>
                </a:lnTo>
                <a:lnTo>
                  <a:pt x="3442921" y="3455487"/>
                </a:lnTo>
                <a:lnTo>
                  <a:pt x="0" y="34554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-2281806" y="-1457325"/>
            <a:ext cx="16230600" cy="5572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Визуални тенденции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5000625"/>
            <a:ext cx="8662593" cy="39114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16"/>
              </a:lnSpc>
            </a:pPr>
            <a:r>
              <a:rPr lang="en-US" sz="320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За жалост визуалните тенденции в рекламата през 2025–2026 г. са силно повлияни от изкуствения интелект (AI), стремежа към автентичност и необходимостта от хипер-персонализация.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7691234"/>
            <a:ext cx="16617968" cy="2028440"/>
            <a:chOff x="0" y="0"/>
            <a:chExt cx="4376749" cy="53423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376749" cy="534239"/>
            </a:xfrm>
            <a:custGeom>
              <a:avLst/>
              <a:gdLst/>
              <a:ahLst/>
              <a:cxnLst/>
              <a:rect r="r" b="b" t="t" l="l"/>
              <a:pathLst>
                <a:path h="534239" w="4376749">
                  <a:moveTo>
                    <a:pt x="0" y="0"/>
                  </a:moveTo>
                  <a:lnTo>
                    <a:pt x="4376749" y="0"/>
                  </a:lnTo>
                  <a:lnTo>
                    <a:pt x="4376749" y="534239"/>
                  </a:lnTo>
                  <a:lnTo>
                    <a:pt x="0" y="534239"/>
                  </a:lnTo>
                  <a:close/>
                </a:path>
              </a:pathLst>
            </a:custGeom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376749" cy="5723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757779"/>
            <a:ext cx="16617968" cy="7014472"/>
            <a:chOff x="0" y="0"/>
            <a:chExt cx="4376749" cy="184743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376749" cy="1847433"/>
            </a:xfrm>
            <a:custGeom>
              <a:avLst/>
              <a:gdLst/>
              <a:ahLst/>
              <a:cxnLst/>
              <a:rect r="r" b="b" t="t" l="l"/>
              <a:pathLst>
                <a:path h="1847433" w="4376749">
                  <a:moveTo>
                    <a:pt x="0" y="0"/>
                  </a:moveTo>
                  <a:lnTo>
                    <a:pt x="4376749" y="0"/>
                  </a:lnTo>
                  <a:lnTo>
                    <a:pt x="4376749" y="1847433"/>
                  </a:lnTo>
                  <a:lnTo>
                    <a:pt x="0" y="1847433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4376749" cy="18855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028700" y="838797"/>
            <a:ext cx="16617968" cy="6852437"/>
          </a:xfrm>
          <a:custGeom>
            <a:avLst/>
            <a:gdLst/>
            <a:ahLst/>
            <a:cxnLst/>
            <a:rect r="r" b="b" t="t" l="l"/>
            <a:pathLst>
              <a:path h="6852437" w="16617968">
                <a:moveTo>
                  <a:pt x="0" y="0"/>
                </a:moveTo>
                <a:lnTo>
                  <a:pt x="16617968" y="0"/>
                </a:lnTo>
                <a:lnTo>
                  <a:pt x="16617968" y="6852437"/>
                </a:lnTo>
                <a:lnTo>
                  <a:pt x="0" y="68524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1999"/>
            </a:blip>
            <a:stretch>
              <a:fillRect l="0" t="-11823" r="-962" b="-11823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70032" y="8115161"/>
            <a:ext cx="15589268" cy="10662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356"/>
              </a:lnSpc>
            </a:pPr>
            <a:r>
              <a:rPr lang="en-US" sz="2672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AI рекламите са предпочитани заради факта че са бюджетни и въздействащи едновременно.  Генерират се за секунди, но на аудиторията ù е писнало от тях.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2958" y="2553891"/>
            <a:ext cx="12144485" cy="1645631"/>
            <a:chOff x="0" y="0"/>
            <a:chExt cx="3198547" cy="4334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98547" cy="433417"/>
            </a:xfrm>
            <a:custGeom>
              <a:avLst/>
              <a:gdLst/>
              <a:ahLst/>
              <a:cxnLst/>
              <a:rect r="r" b="b" t="t" l="l"/>
              <a:pathLst>
                <a:path h="433417" w="3198547">
                  <a:moveTo>
                    <a:pt x="0" y="0"/>
                  </a:moveTo>
                  <a:lnTo>
                    <a:pt x="3198547" y="0"/>
                  </a:lnTo>
                  <a:lnTo>
                    <a:pt x="3198547" y="433417"/>
                  </a:lnTo>
                  <a:lnTo>
                    <a:pt x="0" y="433417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198547" cy="4715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467736" y="944166"/>
            <a:ext cx="11694928" cy="3438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Минимализъм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691535" y="4382691"/>
            <a:ext cx="4942258" cy="5904309"/>
            <a:chOff x="0" y="0"/>
            <a:chExt cx="1301665" cy="15550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01665" cy="1555044"/>
            </a:xfrm>
            <a:custGeom>
              <a:avLst/>
              <a:gdLst/>
              <a:ahLst/>
              <a:cxnLst/>
              <a:rect r="r" b="b" t="t" l="l"/>
              <a:pathLst>
                <a:path h="1555044" w="1301665">
                  <a:moveTo>
                    <a:pt x="0" y="0"/>
                  </a:moveTo>
                  <a:lnTo>
                    <a:pt x="1301665" y="0"/>
                  </a:lnTo>
                  <a:lnTo>
                    <a:pt x="1301665" y="1555044"/>
                  </a:lnTo>
                  <a:lnTo>
                    <a:pt x="0" y="1555044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301665" cy="15931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4630400" y="738212"/>
            <a:ext cx="2215272" cy="2223357"/>
          </a:xfrm>
          <a:custGeom>
            <a:avLst/>
            <a:gdLst/>
            <a:ahLst/>
            <a:cxnLst/>
            <a:rect r="r" b="b" t="t" l="l"/>
            <a:pathLst>
              <a:path h="2223357" w="2215272">
                <a:moveTo>
                  <a:pt x="0" y="0"/>
                </a:moveTo>
                <a:lnTo>
                  <a:pt x="2215272" y="0"/>
                </a:lnTo>
                <a:lnTo>
                  <a:pt x="2215272" y="2223357"/>
                </a:lnTo>
                <a:lnTo>
                  <a:pt x="0" y="22233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189148" y="4617440"/>
            <a:ext cx="3947032" cy="5434811"/>
          </a:xfrm>
          <a:custGeom>
            <a:avLst/>
            <a:gdLst/>
            <a:ahLst/>
            <a:cxnLst/>
            <a:rect r="r" b="b" t="t" l="l"/>
            <a:pathLst>
              <a:path h="5434811" w="3947032">
                <a:moveTo>
                  <a:pt x="0" y="0"/>
                </a:moveTo>
                <a:lnTo>
                  <a:pt x="3947032" y="0"/>
                </a:lnTo>
                <a:lnTo>
                  <a:pt x="3947032" y="5434811"/>
                </a:lnTo>
                <a:lnTo>
                  <a:pt x="0" y="54348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46987" y="4726158"/>
            <a:ext cx="8347936" cy="4621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35768" indent="-317884" lvl="1">
              <a:lnSpc>
                <a:spcPts val="4122"/>
              </a:lnSpc>
              <a:buFont typeface="Arial"/>
              <a:buChar char="•"/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Типографски минимализъм</a:t>
            </a:r>
          </a:p>
          <a:p>
            <a:pPr algn="l" marL="635768" indent="-317884" lvl="1">
              <a:lnSpc>
                <a:spcPts val="4122"/>
              </a:lnSpc>
              <a:buFont typeface="Arial"/>
              <a:buChar char="•"/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Символизъм с продукта</a:t>
            </a:r>
          </a:p>
          <a:p>
            <a:pPr algn="l">
              <a:lnSpc>
                <a:spcPts val="4122"/>
              </a:lnSpc>
            </a:pPr>
          </a:p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Основните му характеристики днес включват много свободно пространство (negative space), ограничена цветова палитра и интелигентно използване на логото.</a:t>
            </a:r>
          </a:p>
          <a:p>
            <a:pPr algn="l">
              <a:lnSpc>
                <a:spcPts val="4122"/>
              </a:lnSpc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2958" y="2553891"/>
            <a:ext cx="13387442" cy="1725682"/>
            <a:chOff x="0" y="0"/>
            <a:chExt cx="3525911" cy="45450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525911" cy="454501"/>
            </a:xfrm>
            <a:custGeom>
              <a:avLst/>
              <a:gdLst/>
              <a:ahLst/>
              <a:cxnLst/>
              <a:rect r="r" b="b" t="t" l="l"/>
              <a:pathLst>
                <a:path h="454501" w="3525911">
                  <a:moveTo>
                    <a:pt x="0" y="0"/>
                  </a:moveTo>
                  <a:lnTo>
                    <a:pt x="3525911" y="0"/>
                  </a:lnTo>
                  <a:lnTo>
                    <a:pt x="3525911" y="454501"/>
                  </a:lnTo>
                  <a:lnTo>
                    <a:pt x="0" y="454501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525911" cy="49260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646987" y="944166"/>
            <a:ext cx="12696373" cy="3438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Максимализъм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10691535" y="4382691"/>
            <a:ext cx="4942258" cy="5904309"/>
            <a:chOff x="0" y="0"/>
            <a:chExt cx="1301665" cy="15550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301665" cy="1555044"/>
            </a:xfrm>
            <a:custGeom>
              <a:avLst/>
              <a:gdLst/>
              <a:ahLst/>
              <a:cxnLst/>
              <a:rect r="r" b="b" t="t" l="l"/>
              <a:pathLst>
                <a:path h="1555044" w="1301665">
                  <a:moveTo>
                    <a:pt x="0" y="0"/>
                  </a:moveTo>
                  <a:lnTo>
                    <a:pt x="1301665" y="0"/>
                  </a:lnTo>
                  <a:lnTo>
                    <a:pt x="1301665" y="1555044"/>
                  </a:lnTo>
                  <a:lnTo>
                    <a:pt x="0" y="1555044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301665" cy="15931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1144497" y="4477264"/>
            <a:ext cx="4036334" cy="5715163"/>
          </a:xfrm>
          <a:custGeom>
            <a:avLst/>
            <a:gdLst/>
            <a:ahLst/>
            <a:cxnLst/>
            <a:rect r="r" b="b" t="t" l="l"/>
            <a:pathLst>
              <a:path h="5715163" w="4036334">
                <a:moveTo>
                  <a:pt x="0" y="0"/>
                </a:moveTo>
                <a:lnTo>
                  <a:pt x="4036334" y="0"/>
                </a:lnTo>
                <a:lnTo>
                  <a:pt x="4036334" y="5715163"/>
                </a:lnTo>
                <a:lnTo>
                  <a:pt x="0" y="57151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646987" y="5240508"/>
            <a:ext cx="8347936" cy="3592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Тоталната противоположност на минимализма.</a:t>
            </a:r>
          </a:p>
          <a:p>
            <a:pPr algn="l">
              <a:lnSpc>
                <a:spcPts val="4122"/>
              </a:lnSpc>
            </a:pPr>
          </a:p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Наслояване на много цветове, различни шрифтове, хаотични колажи и наситени композиции. Всичко е „твърде много“ и крещящо.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2958" y="2553891"/>
            <a:ext cx="14390835" cy="1628416"/>
            <a:chOff x="0" y="0"/>
            <a:chExt cx="3790179" cy="42888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90179" cy="428883"/>
            </a:xfrm>
            <a:custGeom>
              <a:avLst/>
              <a:gdLst/>
              <a:ahLst/>
              <a:cxnLst/>
              <a:rect r="r" b="b" t="t" l="l"/>
              <a:pathLst>
                <a:path h="428883" w="3790179">
                  <a:moveTo>
                    <a:pt x="0" y="0"/>
                  </a:moveTo>
                  <a:lnTo>
                    <a:pt x="3790179" y="0"/>
                  </a:lnTo>
                  <a:lnTo>
                    <a:pt x="3790179" y="428883"/>
                  </a:lnTo>
                  <a:lnTo>
                    <a:pt x="0" y="428883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790179" cy="4669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691535" y="4382691"/>
            <a:ext cx="6567765" cy="5904309"/>
            <a:chOff x="0" y="0"/>
            <a:chExt cx="1729782" cy="155504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729782" cy="1555044"/>
            </a:xfrm>
            <a:custGeom>
              <a:avLst/>
              <a:gdLst/>
              <a:ahLst/>
              <a:cxnLst/>
              <a:rect r="r" b="b" t="t" l="l"/>
              <a:pathLst>
                <a:path h="1555044" w="1729782">
                  <a:moveTo>
                    <a:pt x="0" y="0"/>
                  </a:moveTo>
                  <a:lnTo>
                    <a:pt x="1729782" y="0"/>
                  </a:lnTo>
                  <a:lnTo>
                    <a:pt x="1729782" y="1555044"/>
                  </a:lnTo>
                  <a:lnTo>
                    <a:pt x="0" y="1555044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729782" cy="159314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6165069" y="-69525"/>
            <a:ext cx="2188462" cy="2196449"/>
          </a:xfrm>
          <a:custGeom>
            <a:avLst/>
            <a:gdLst/>
            <a:ahLst/>
            <a:cxnLst/>
            <a:rect r="r" b="b" t="t" l="l"/>
            <a:pathLst>
              <a:path h="2196449" w="2188462">
                <a:moveTo>
                  <a:pt x="0" y="0"/>
                </a:moveTo>
                <a:lnTo>
                  <a:pt x="2188462" y="0"/>
                </a:lnTo>
                <a:lnTo>
                  <a:pt x="2188462" y="2196450"/>
                </a:lnTo>
                <a:lnTo>
                  <a:pt x="0" y="219645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088704" y="4422650"/>
            <a:ext cx="5773427" cy="5824390"/>
          </a:xfrm>
          <a:custGeom>
            <a:avLst/>
            <a:gdLst/>
            <a:ahLst/>
            <a:cxnLst/>
            <a:rect r="r" b="b" t="t" l="l"/>
            <a:pathLst>
              <a:path h="5824390" w="5773427">
                <a:moveTo>
                  <a:pt x="0" y="0"/>
                </a:moveTo>
                <a:lnTo>
                  <a:pt x="5773427" y="0"/>
                </a:lnTo>
                <a:lnTo>
                  <a:pt x="5773427" y="5824391"/>
                </a:lnTo>
                <a:lnTo>
                  <a:pt x="0" y="58243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-3453199" y="1832034"/>
            <a:ext cx="23783148" cy="2091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19"/>
              </a:lnSpc>
            </a:pPr>
            <a:r>
              <a:rPr lang="en-US" sz="7299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Психеделичен сюрреализъм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46987" y="5240508"/>
            <a:ext cx="8347936" cy="3592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Силно наситени цветове, „течащи“ форми, хипнотични десени и разтопени шрифтове.</a:t>
            </a:r>
          </a:p>
          <a:p>
            <a:pPr algn="l">
              <a:lnSpc>
                <a:spcPts val="4122"/>
              </a:lnSpc>
            </a:pPr>
          </a:p>
          <a:p>
            <a:pPr algn="l" marL="635768" indent="-317884" lvl="1">
              <a:lnSpc>
                <a:spcPts val="4122"/>
              </a:lnSpc>
              <a:buFont typeface="Arial"/>
              <a:buChar char="•"/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 Изглежда приключенско и провокира въображението. Често се използва в реклами на напитки, фестивали и козметика за младежи.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2958" y="2553891"/>
            <a:ext cx="12144485" cy="1937556"/>
            <a:chOff x="0" y="0"/>
            <a:chExt cx="3198547" cy="51030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98547" cy="510303"/>
            </a:xfrm>
            <a:custGeom>
              <a:avLst/>
              <a:gdLst/>
              <a:ahLst/>
              <a:cxnLst/>
              <a:rect r="r" b="b" t="t" l="l"/>
              <a:pathLst>
                <a:path h="510303" w="3198547">
                  <a:moveTo>
                    <a:pt x="0" y="0"/>
                  </a:moveTo>
                  <a:lnTo>
                    <a:pt x="3198547" y="0"/>
                  </a:lnTo>
                  <a:lnTo>
                    <a:pt x="3198547" y="510303"/>
                  </a:lnTo>
                  <a:lnTo>
                    <a:pt x="0" y="510303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161925"/>
              <a:ext cx="3198547" cy="6722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2599"/>
                </a:lnSpc>
                <a:spcBef>
                  <a:spcPct val="0"/>
                </a:spcBef>
              </a:pPr>
              <a:r>
                <a:rPr lang="en-US" b="true" sz="900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„пластилин“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972800" y="4382691"/>
            <a:ext cx="6903214" cy="5250577"/>
            <a:chOff x="0" y="0"/>
            <a:chExt cx="1818131" cy="138286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18130" cy="1382868"/>
            </a:xfrm>
            <a:custGeom>
              <a:avLst/>
              <a:gdLst/>
              <a:ahLst/>
              <a:cxnLst/>
              <a:rect r="r" b="b" t="t" l="l"/>
              <a:pathLst>
                <a:path h="1382868" w="1818130">
                  <a:moveTo>
                    <a:pt x="0" y="0"/>
                  </a:moveTo>
                  <a:lnTo>
                    <a:pt x="1818130" y="0"/>
                  </a:lnTo>
                  <a:lnTo>
                    <a:pt x="1818130" y="1382868"/>
                  </a:lnTo>
                  <a:lnTo>
                    <a:pt x="0" y="1382868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818131" cy="14209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4630400" y="738212"/>
            <a:ext cx="2215272" cy="2223357"/>
          </a:xfrm>
          <a:custGeom>
            <a:avLst/>
            <a:gdLst/>
            <a:ahLst/>
            <a:cxnLst/>
            <a:rect r="r" b="b" t="t" l="l"/>
            <a:pathLst>
              <a:path h="2223357" w="2215272">
                <a:moveTo>
                  <a:pt x="0" y="0"/>
                </a:moveTo>
                <a:lnTo>
                  <a:pt x="2215272" y="0"/>
                </a:lnTo>
                <a:lnTo>
                  <a:pt x="2215272" y="2223357"/>
                </a:lnTo>
                <a:lnTo>
                  <a:pt x="0" y="22233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204200" y="4771587"/>
            <a:ext cx="6440414" cy="4596845"/>
          </a:xfrm>
          <a:custGeom>
            <a:avLst/>
            <a:gdLst/>
            <a:ahLst/>
            <a:cxnLst/>
            <a:rect r="r" b="b" t="t" l="l"/>
            <a:pathLst>
              <a:path h="4596845" w="6440414">
                <a:moveTo>
                  <a:pt x="0" y="0"/>
                </a:moveTo>
                <a:lnTo>
                  <a:pt x="6440414" y="0"/>
                </a:lnTo>
                <a:lnTo>
                  <a:pt x="6440414" y="4596845"/>
                </a:lnTo>
                <a:lnTo>
                  <a:pt x="0" y="45968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646987" y="4983333"/>
            <a:ext cx="8347936" cy="41066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Това са герои и обекти, които изглеждат като направени от мек пластилин или надуваема гума. Всичко е закръглено, обемно и приятелско.</a:t>
            </a:r>
          </a:p>
          <a:p>
            <a:pPr algn="l">
              <a:lnSpc>
                <a:spcPts val="4122"/>
              </a:lnSpc>
            </a:pPr>
          </a:p>
          <a:p>
            <a:pPr algn="l" marL="635768" indent="-317884" lvl="1">
              <a:lnSpc>
                <a:spcPts val="4122"/>
              </a:lnSpc>
              <a:buFont typeface="Arial"/>
              <a:buChar char="•"/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Защо работи: Прави сложните технологии да изглеждат лесни за ползване и достъпни.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42958" y="2553891"/>
            <a:ext cx="12144485" cy="1645631"/>
            <a:chOff x="0" y="0"/>
            <a:chExt cx="3198547" cy="4334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98547" cy="433417"/>
            </a:xfrm>
            <a:custGeom>
              <a:avLst/>
              <a:gdLst/>
              <a:ahLst/>
              <a:cxnLst/>
              <a:rect r="r" b="b" t="t" l="l"/>
              <a:pathLst>
                <a:path h="433417" w="3198547">
                  <a:moveTo>
                    <a:pt x="0" y="0"/>
                  </a:moveTo>
                  <a:lnTo>
                    <a:pt x="3198547" y="0"/>
                  </a:lnTo>
                  <a:lnTo>
                    <a:pt x="3198547" y="433417"/>
                  </a:lnTo>
                  <a:lnTo>
                    <a:pt x="0" y="433417"/>
                  </a:lnTo>
                  <a:close/>
                </a:path>
              </a:pathLst>
            </a:custGeom>
            <a:solidFill>
              <a:srgbClr val="FFFFFF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152400"/>
              <a:ext cx="3198547" cy="5858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0500"/>
                </a:lnSpc>
                <a:spcBef>
                  <a:spcPct val="0"/>
                </a:spcBef>
              </a:pPr>
              <a:r>
                <a:rPr lang="en-US" b="true" sz="7500">
                  <a:solidFill>
                    <a:srgbClr val="000000"/>
                  </a:solidFill>
                  <a:latin typeface="Canva Sans Bold"/>
                  <a:ea typeface="Canva Sans Bold"/>
                  <a:cs typeface="Canva Sans Bold"/>
                  <a:sym typeface="Canva Sans Bold"/>
                </a:rPr>
                <a:t>Дигитален брутализъм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972800" y="4382691"/>
            <a:ext cx="4765236" cy="5250577"/>
            <a:chOff x="0" y="0"/>
            <a:chExt cx="1255042" cy="138286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255042" cy="1382868"/>
            </a:xfrm>
            <a:custGeom>
              <a:avLst/>
              <a:gdLst/>
              <a:ahLst/>
              <a:cxnLst/>
              <a:rect r="r" b="b" t="t" l="l"/>
              <a:pathLst>
                <a:path h="1382868" w="1255042">
                  <a:moveTo>
                    <a:pt x="0" y="0"/>
                  </a:moveTo>
                  <a:lnTo>
                    <a:pt x="1255042" y="0"/>
                  </a:lnTo>
                  <a:lnTo>
                    <a:pt x="1255042" y="1382868"/>
                  </a:lnTo>
                  <a:lnTo>
                    <a:pt x="0" y="1382868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255042" cy="14209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4630400" y="738212"/>
            <a:ext cx="2215272" cy="2223357"/>
          </a:xfrm>
          <a:custGeom>
            <a:avLst/>
            <a:gdLst/>
            <a:ahLst/>
            <a:cxnLst/>
            <a:rect r="r" b="b" t="t" l="l"/>
            <a:pathLst>
              <a:path h="2223357" w="2215272">
                <a:moveTo>
                  <a:pt x="0" y="0"/>
                </a:moveTo>
                <a:lnTo>
                  <a:pt x="2215272" y="0"/>
                </a:lnTo>
                <a:lnTo>
                  <a:pt x="2215272" y="2223357"/>
                </a:lnTo>
                <a:lnTo>
                  <a:pt x="0" y="22233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465010" y="4663241"/>
            <a:ext cx="3780817" cy="4689477"/>
          </a:xfrm>
          <a:custGeom>
            <a:avLst/>
            <a:gdLst/>
            <a:ahLst/>
            <a:cxnLst/>
            <a:rect r="r" b="b" t="t" l="l"/>
            <a:pathLst>
              <a:path h="4689477" w="3780817">
                <a:moveTo>
                  <a:pt x="0" y="0"/>
                </a:moveTo>
                <a:lnTo>
                  <a:pt x="3780816" y="0"/>
                </a:lnTo>
                <a:lnTo>
                  <a:pt x="3780816" y="4689477"/>
                </a:lnTo>
                <a:lnTo>
                  <a:pt x="0" y="46894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646987" y="4468983"/>
            <a:ext cx="8347936" cy="51353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22"/>
              </a:lnSpc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Груби линии, системни шрифтове (като на стар компютър), ярки контрасти (черно и неоново зелено), липса на сенки или градиенти. Изглежда сякаш сайтът или рекламата още се зареждат.</a:t>
            </a:r>
          </a:p>
          <a:p>
            <a:pPr algn="l">
              <a:lnSpc>
                <a:spcPts val="4122"/>
              </a:lnSpc>
            </a:pPr>
          </a:p>
          <a:p>
            <a:pPr algn="l" marL="635768" indent="-317884" lvl="1">
              <a:lnSpc>
                <a:spcPts val="4122"/>
              </a:lnSpc>
              <a:buFont typeface="Arial"/>
              <a:buChar char="•"/>
            </a:pPr>
            <a:r>
              <a:rPr lang="en-US" sz="2944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Защо работи: Излъчва сурова искреност и „ъндърграунд“ усещане. Използва се много от стрийт етикети и технологични стартъпи.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369076" y="3276125"/>
            <a:ext cx="8229600" cy="8229600"/>
          </a:xfrm>
          <a:custGeom>
            <a:avLst/>
            <a:gdLst/>
            <a:ahLst/>
            <a:cxnLst/>
            <a:rect r="r" b="b" t="t" l="l"/>
            <a:pathLst>
              <a:path h="8229600" w="8229600">
                <a:moveTo>
                  <a:pt x="0" y="0"/>
                </a:moveTo>
                <a:lnTo>
                  <a:pt x="8229600" y="0"/>
                </a:lnTo>
                <a:lnTo>
                  <a:pt x="8229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233458" y="3066798"/>
            <a:ext cx="4025842" cy="4046690"/>
            <a:chOff x="0" y="0"/>
            <a:chExt cx="1367143" cy="137422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367143" cy="1374223"/>
            </a:xfrm>
            <a:custGeom>
              <a:avLst/>
              <a:gdLst/>
              <a:ahLst/>
              <a:cxnLst/>
              <a:rect r="r" b="b" t="t" l="l"/>
              <a:pathLst>
                <a:path h="1374223" w="1367143">
                  <a:moveTo>
                    <a:pt x="0" y="0"/>
                  </a:moveTo>
                  <a:lnTo>
                    <a:pt x="1367143" y="0"/>
                  </a:lnTo>
                  <a:lnTo>
                    <a:pt x="1367143" y="1374223"/>
                  </a:lnTo>
                  <a:lnTo>
                    <a:pt x="0" y="1374223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367143" cy="14123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2473703" y="2386997"/>
            <a:ext cx="10010172" cy="5513005"/>
            <a:chOff x="0" y="0"/>
            <a:chExt cx="3399374" cy="187217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399374" cy="1872172"/>
            </a:xfrm>
            <a:custGeom>
              <a:avLst/>
              <a:gdLst/>
              <a:ahLst/>
              <a:cxnLst/>
              <a:rect r="r" b="b" t="t" l="l"/>
              <a:pathLst>
                <a:path h="1872172" w="3399374">
                  <a:moveTo>
                    <a:pt x="0" y="0"/>
                  </a:moveTo>
                  <a:lnTo>
                    <a:pt x="3399374" y="0"/>
                  </a:lnTo>
                  <a:lnTo>
                    <a:pt x="3399374" y="1872172"/>
                  </a:lnTo>
                  <a:lnTo>
                    <a:pt x="0" y="1872172"/>
                  </a:lnTo>
                  <a:close/>
                </a:path>
              </a:pathLst>
            </a:custGeom>
            <a:solidFill>
              <a:srgbClr val="F0EFEB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3399374" cy="191027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2918157" y="2342675"/>
            <a:ext cx="9102651" cy="5048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886"/>
              </a:lnSpc>
            </a:pPr>
            <a:r>
              <a:rPr lang="en-US" sz="10630">
                <a:solidFill>
                  <a:srgbClr val="000000"/>
                </a:solidFill>
                <a:latin typeface="Foda Display"/>
                <a:ea typeface="Foda Display"/>
                <a:cs typeface="Foda Display"/>
                <a:sym typeface="Foda Display"/>
              </a:rPr>
              <a:t>Благодаря за вниманието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2935173" y="2386997"/>
            <a:ext cx="4726491" cy="4726491"/>
          </a:xfrm>
          <a:custGeom>
            <a:avLst/>
            <a:gdLst/>
            <a:ahLst/>
            <a:cxnLst/>
            <a:rect r="r" b="b" t="t" l="l"/>
            <a:pathLst>
              <a:path h="4726491" w="4726491">
                <a:moveTo>
                  <a:pt x="0" y="0"/>
                </a:moveTo>
                <a:lnTo>
                  <a:pt x="4726490" y="0"/>
                </a:lnTo>
                <a:lnTo>
                  <a:pt x="4726490" y="4726491"/>
                </a:lnTo>
                <a:lnTo>
                  <a:pt x="0" y="472649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0EFE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57600" y="2128974"/>
            <a:ext cx="10972800" cy="5867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88"/>
              </a:lnSpc>
            </a:pPr>
            <a:r>
              <a:rPr lang="en-US" b="true" sz="8348" u="sng">
                <a:solidFill>
                  <a:srgbClr val="000000"/>
                </a:solidFill>
                <a:latin typeface="Inter Bold"/>
                <a:ea typeface="Inter Bold"/>
                <a:cs typeface="Inter Bold"/>
                <a:sym typeface="Inter Bold"/>
                <a:hlinkClick r:id="rId2" tooltip="https://www.canva.com/design/DAHEX8qkecI/Rt2evumJ06_2Q2x8kz0YVQ/edit"/>
              </a:rPr>
              <a:t>https://www.canva.com/design/DAHEX8qkecI/Rt2evumJ06_2Q2x8kz0YVQ/edit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DAHEX8qkecI</dc:identifier>
  <dcterms:modified xsi:type="dcterms:W3CDTF">2011-08-01T06:04:30Z</dcterms:modified>
  <cp:revision>1</cp:revision>
  <dc:title>Black and Beige Minimalist Fashion Brand Presentation</dc:title>
</cp:coreProperties>
</file>